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257" r:id="rId3"/>
    <p:sldId id="289" r:id="rId4"/>
    <p:sldId id="258" r:id="rId5"/>
    <p:sldId id="290" r:id="rId6"/>
    <p:sldId id="279" r:id="rId7"/>
    <p:sldId id="280" r:id="rId8"/>
    <p:sldId id="281" r:id="rId9"/>
    <p:sldId id="261" r:id="rId10"/>
    <p:sldId id="264" r:id="rId11"/>
    <p:sldId id="267" r:id="rId12"/>
    <p:sldId id="268" r:id="rId13"/>
    <p:sldId id="269" r:id="rId14"/>
    <p:sldId id="270" r:id="rId15"/>
    <p:sldId id="283" r:id="rId16"/>
    <p:sldId id="284" r:id="rId17"/>
    <p:sldId id="285" r:id="rId18"/>
    <p:sldId id="286" r:id="rId19"/>
    <p:sldId id="287" r:id="rId20"/>
    <p:sldId id="271" r:id="rId21"/>
    <p:sldId id="259" r:id="rId22"/>
    <p:sldId id="272" r:id="rId23"/>
    <p:sldId id="273" r:id="rId24"/>
    <p:sldId id="274" r:id="rId25"/>
    <p:sldId id="262" r:id="rId26"/>
    <p:sldId id="275" r:id="rId27"/>
    <p:sldId id="276" r:id="rId28"/>
    <p:sldId id="263" r:id="rId29"/>
    <p:sldId id="277" r:id="rId30"/>
    <p:sldId id="265" r:id="rId31"/>
    <p:sldId id="282" r:id="rId32"/>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192" autoAdjust="0"/>
    <p:restoredTop sz="95859"/>
  </p:normalViewPr>
  <p:slideViewPr>
    <p:cSldViewPr>
      <p:cViewPr varScale="1">
        <p:scale>
          <a:sx n="107" d="100"/>
          <a:sy n="107" d="100"/>
        </p:scale>
        <p:origin x="184" y="296"/>
      </p:cViewPr>
      <p:guideLst>
        <p:guide pos="3840"/>
        <p:guide orient="horz" pos="2160"/>
      </p:guideLst>
    </p:cSldViewPr>
  </p:slideViewPr>
  <p:notesTextViewPr>
    <p:cViewPr>
      <p:scale>
        <a:sx n="1" d="1"/>
        <a:sy n="1" d="1"/>
      </p:scale>
      <p:origin x="0" y="0"/>
    </p:cViewPr>
  </p:notesTextViewPr>
  <p:sorterViewPr>
    <p:cViewPr>
      <p:scale>
        <a:sx n="80" d="100"/>
        <a:sy n="80" d="100"/>
      </p:scale>
      <p:origin x="0" y="0"/>
    </p:cViewPr>
  </p:sorterViewPr>
  <p:notesViewPr>
    <p:cSldViewPr showGuides="1">
      <p:cViewPr varScale="1">
        <p:scale>
          <a:sx n="90" d="100"/>
          <a:sy n="90" d="100"/>
        </p:scale>
        <p:origin x="302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58E1832-FF25-43DC-884D-69B6E3358CAD}" type="datetime1">
              <a:rPr lang="en-GB" smtClean="0"/>
              <a:t>21/11/2023</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E861E8E-D392-497B-BB21-122DD7C27CF3}" type="slidenum">
              <a:rPr lang="en-GB" smtClean="0"/>
              <a:t>‹#›</a:t>
            </a:fld>
            <a:endParaRPr lang="en-GB" dirty="0"/>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AC3C073F-2800-4D2C-A564-B02824BCD852}" type="datetime1">
              <a:rPr lang="en-GB" noProof="0" smtClean="0"/>
              <a:t>21/11/2023</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55D449-B875-4B8D-8E66-224D27E54C9A}" type="slidenum">
              <a:rPr lang="en-GB" noProof="0" smtClean="0"/>
              <a:t>‹#›</a:t>
            </a:fld>
            <a:endParaRPr lang="en-GB" noProof="0" dirty="0"/>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1</a:t>
            </a:fld>
            <a:endParaRPr lang="en-GB" dirty="0"/>
          </a:p>
        </p:txBody>
      </p:sp>
    </p:spTree>
    <p:extLst>
      <p:ext uri="{BB962C8B-B14F-4D97-AF65-F5344CB8AC3E}">
        <p14:creationId xmlns:p14="http://schemas.microsoft.com/office/powerpoint/2010/main" val="1897569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12</a:t>
            </a:fld>
            <a:endParaRPr lang="en-GB" dirty="0"/>
          </a:p>
        </p:txBody>
      </p:sp>
    </p:spTree>
    <p:extLst>
      <p:ext uri="{BB962C8B-B14F-4D97-AF65-F5344CB8AC3E}">
        <p14:creationId xmlns:p14="http://schemas.microsoft.com/office/powerpoint/2010/main" val="4255212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13</a:t>
            </a:fld>
            <a:endParaRPr lang="en-GB" dirty="0"/>
          </a:p>
        </p:txBody>
      </p:sp>
    </p:spTree>
    <p:extLst>
      <p:ext uri="{BB962C8B-B14F-4D97-AF65-F5344CB8AC3E}">
        <p14:creationId xmlns:p14="http://schemas.microsoft.com/office/powerpoint/2010/main" val="3913724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14</a:t>
            </a:fld>
            <a:endParaRPr lang="en-GB" dirty="0"/>
          </a:p>
        </p:txBody>
      </p:sp>
    </p:spTree>
    <p:extLst>
      <p:ext uri="{BB962C8B-B14F-4D97-AF65-F5344CB8AC3E}">
        <p14:creationId xmlns:p14="http://schemas.microsoft.com/office/powerpoint/2010/main" val="2000585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15</a:t>
            </a:fld>
            <a:endParaRPr lang="en-GB" dirty="0"/>
          </a:p>
        </p:txBody>
      </p:sp>
    </p:spTree>
    <p:extLst>
      <p:ext uri="{BB962C8B-B14F-4D97-AF65-F5344CB8AC3E}">
        <p14:creationId xmlns:p14="http://schemas.microsoft.com/office/powerpoint/2010/main" val="245220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16</a:t>
            </a:fld>
            <a:endParaRPr lang="en-GB" dirty="0"/>
          </a:p>
        </p:txBody>
      </p:sp>
    </p:spTree>
    <p:extLst>
      <p:ext uri="{BB962C8B-B14F-4D97-AF65-F5344CB8AC3E}">
        <p14:creationId xmlns:p14="http://schemas.microsoft.com/office/powerpoint/2010/main" val="364328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17</a:t>
            </a:fld>
            <a:endParaRPr lang="en-GB" dirty="0"/>
          </a:p>
        </p:txBody>
      </p:sp>
    </p:spTree>
    <p:extLst>
      <p:ext uri="{BB962C8B-B14F-4D97-AF65-F5344CB8AC3E}">
        <p14:creationId xmlns:p14="http://schemas.microsoft.com/office/powerpoint/2010/main" val="1125398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18</a:t>
            </a:fld>
            <a:endParaRPr lang="en-GB" dirty="0"/>
          </a:p>
        </p:txBody>
      </p:sp>
    </p:spTree>
    <p:extLst>
      <p:ext uri="{BB962C8B-B14F-4D97-AF65-F5344CB8AC3E}">
        <p14:creationId xmlns:p14="http://schemas.microsoft.com/office/powerpoint/2010/main" val="4158200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19</a:t>
            </a:fld>
            <a:endParaRPr lang="en-GB" dirty="0"/>
          </a:p>
        </p:txBody>
      </p:sp>
    </p:spTree>
    <p:extLst>
      <p:ext uri="{BB962C8B-B14F-4D97-AF65-F5344CB8AC3E}">
        <p14:creationId xmlns:p14="http://schemas.microsoft.com/office/powerpoint/2010/main" val="1034450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20</a:t>
            </a:fld>
            <a:endParaRPr lang="en-GB" dirty="0"/>
          </a:p>
        </p:txBody>
      </p:sp>
    </p:spTree>
    <p:extLst>
      <p:ext uri="{BB962C8B-B14F-4D97-AF65-F5344CB8AC3E}">
        <p14:creationId xmlns:p14="http://schemas.microsoft.com/office/powerpoint/2010/main" val="4279819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21</a:t>
            </a:fld>
            <a:endParaRPr lang="en-GB" dirty="0"/>
          </a:p>
        </p:txBody>
      </p:sp>
    </p:spTree>
    <p:extLst>
      <p:ext uri="{BB962C8B-B14F-4D97-AF65-F5344CB8AC3E}">
        <p14:creationId xmlns:p14="http://schemas.microsoft.com/office/powerpoint/2010/main" val="1061749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2</a:t>
            </a:fld>
            <a:endParaRPr lang="en-GB" dirty="0"/>
          </a:p>
        </p:txBody>
      </p:sp>
    </p:spTree>
    <p:extLst>
      <p:ext uri="{BB962C8B-B14F-4D97-AF65-F5344CB8AC3E}">
        <p14:creationId xmlns:p14="http://schemas.microsoft.com/office/powerpoint/2010/main" val="2632432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22</a:t>
            </a:fld>
            <a:endParaRPr lang="en-GB" dirty="0"/>
          </a:p>
        </p:txBody>
      </p:sp>
    </p:spTree>
    <p:extLst>
      <p:ext uri="{BB962C8B-B14F-4D97-AF65-F5344CB8AC3E}">
        <p14:creationId xmlns:p14="http://schemas.microsoft.com/office/powerpoint/2010/main" val="3727612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23</a:t>
            </a:fld>
            <a:endParaRPr lang="en-GB" dirty="0"/>
          </a:p>
        </p:txBody>
      </p:sp>
    </p:spTree>
    <p:extLst>
      <p:ext uri="{BB962C8B-B14F-4D97-AF65-F5344CB8AC3E}">
        <p14:creationId xmlns:p14="http://schemas.microsoft.com/office/powerpoint/2010/main" val="2877029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24</a:t>
            </a:fld>
            <a:endParaRPr lang="en-GB" dirty="0"/>
          </a:p>
        </p:txBody>
      </p:sp>
    </p:spTree>
    <p:extLst>
      <p:ext uri="{BB962C8B-B14F-4D97-AF65-F5344CB8AC3E}">
        <p14:creationId xmlns:p14="http://schemas.microsoft.com/office/powerpoint/2010/main" val="2128876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25</a:t>
            </a:fld>
            <a:endParaRPr lang="en-GB" dirty="0"/>
          </a:p>
        </p:txBody>
      </p:sp>
    </p:spTree>
    <p:extLst>
      <p:ext uri="{BB962C8B-B14F-4D97-AF65-F5344CB8AC3E}">
        <p14:creationId xmlns:p14="http://schemas.microsoft.com/office/powerpoint/2010/main" val="1699186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26</a:t>
            </a:fld>
            <a:endParaRPr lang="en-GB" dirty="0"/>
          </a:p>
        </p:txBody>
      </p:sp>
    </p:spTree>
    <p:extLst>
      <p:ext uri="{BB962C8B-B14F-4D97-AF65-F5344CB8AC3E}">
        <p14:creationId xmlns:p14="http://schemas.microsoft.com/office/powerpoint/2010/main" val="2167983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27</a:t>
            </a:fld>
            <a:endParaRPr lang="en-GB" dirty="0"/>
          </a:p>
        </p:txBody>
      </p:sp>
    </p:spTree>
    <p:extLst>
      <p:ext uri="{BB962C8B-B14F-4D97-AF65-F5344CB8AC3E}">
        <p14:creationId xmlns:p14="http://schemas.microsoft.com/office/powerpoint/2010/main" val="2536079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28</a:t>
            </a:fld>
            <a:endParaRPr lang="en-GB" dirty="0"/>
          </a:p>
        </p:txBody>
      </p:sp>
    </p:spTree>
    <p:extLst>
      <p:ext uri="{BB962C8B-B14F-4D97-AF65-F5344CB8AC3E}">
        <p14:creationId xmlns:p14="http://schemas.microsoft.com/office/powerpoint/2010/main" val="3264111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29</a:t>
            </a:fld>
            <a:endParaRPr lang="en-GB" dirty="0"/>
          </a:p>
        </p:txBody>
      </p:sp>
    </p:spTree>
    <p:extLst>
      <p:ext uri="{BB962C8B-B14F-4D97-AF65-F5344CB8AC3E}">
        <p14:creationId xmlns:p14="http://schemas.microsoft.com/office/powerpoint/2010/main" val="869402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30</a:t>
            </a:fld>
            <a:endParaRPr lang="en-GB" dirty="0"/>
          </a:p>
        </p:txBody>
      </p:sp>
    </p:spTree>
    <p:extLst>
      <p:ext uri="{BB962C8B-B14F-4D97-AF65-F5344CB8AC3E}">
        <p14:creationId xmlns:p14="http://schemas.microsoft.com/office/powerpoint/2010/main" val="986295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31</a:t>
            </a:fld>
            <a:endParaRPr lang="en-GB" dirty="0"/>
          </a:p>
        </p:txBody>
      </p:sp>
    </p:spTree>
    <p:extLst>
      <p:ext uri="{BB962C8B-B14F-4D97-AF65-F5344CB8AC3E}">
        <p14:creationId xmlns:p14="http://schemas.microsoft.com/office/powerpoint/2010/main" val="2055594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4</a:t>
            </a:fld>
            <a:endParaRPr lang="en-GB" dirty="0"/>
          </a:p>
        </p:txBody>
      </p:sp>
    </p:spTree>
    <p:extLst>
      <p:ext uri="{BB962C8B-B14F-4D97-AF65-F5344CB8AC3E}">
        <p14:creationId xmlns:p14="http://schemas.microsoft.com/office/powerpoint/2010/main" val="1850035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6</a:t>
            </a:fld>
            <a:endParaRPr lang="en-GB" dirty="0"/>
          </a:p>
        </p:txBody>
      </p:sp>
    </p:spTree>
    <p:extLst>
      <p:ext uri="{BB962C8B-B14F-4D97-AF65-F5344CB8AC3E}">
        <p14:creationId xmlns:p14="http://schemas.microsoft.com/office/powerpoint/2010/main" val="2638399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7</a:t>
            </a:fld>
            <a:endParaRPr lang="en-GB" dirty="0"/>
          </a:p>
        </p:txBody>
      </p:sp>
    </p:spTree>
    <p:extLst>
      <p:ext uri="{BB962C8B-B14F-4D97-AF65-F5344CB8AC3E}">
        <p14:creationId xmlns:p14="http://schemas.microsoft.com/office/powerpoint/2010/main" val="580320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8</a:t>
            </a:fld>
            <a:endParaRPr lang="en-GB" dirty="0"/>
          </a:p>
        </p:txBody>
      </p:sp>
    </p:spTree>
    <p:extLst>
      <p:ext uri="{BB962C8B-B14F-4D97-AF65-F5344CB8AC3E}">
        <p14:creationId xmlns:p14="http://schemas.microsoft.com/office/powerpoint/2010/main" val="4100665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9</a:t>
            </a:fld>
            <a:endParaRPr lang="en-GB" dirty="0"/>
          </a:p>
        </p:txBody>
      </p:sp>
    </p:spTree>
    <p:extLst>
      <p:ext uri="{BB962C8B-B14F-4D97-AF65-F5344CB8AC3E}">
        <p14:creationId xmlns:p14="http://schemas.microsoft.com/office/powerpoint/2010/main" val="2684194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10</a:t>
            </a:fld>
            <a:endParaRPr lang="en-GB" dirty="0"/>
          </a:p>
        </p:txBody>
      </p:sp>
    </p:spTree>
    <p:extLst>
      <p:ext uri="{BB962C8B-B14F-4D97-AF65-F5344CB8AC3E}">
        <p14:creationId xmlns:p14="http://schemas.microsoft.com/office/powerpoint/2010/main" val="61992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9555D449-B875-4B8D-8E66-224D27E54C9A}" type="slidenum">
              <a:rPr lang="en-GB" smtClean="0"/>
              <a:t>11</a:t>
            </a:fld>
            <a:endParaRPr lang="en-GB" dirty="0"/>
          </a:p>
        </p:txBody>
      </p:sp>
    </p:spTree>
    <p:extLst>
      <p:ext uri="{BB962C8B-B14F-4D97-AF65-F5344CB8AC3E}">
        <p14:creationId xmlns:p14="http://schemas.microsoft.com/office/powerpoint/2010/main" val="34377603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rtlCol="0" anchor="b">
            <a:normAutofit/>
          </a:bodyPr>
          <a:lstStyle>
            <a:lvl1pPr algn="l">
              <a:lnSpc>
                <a:spcPct val="80000"/>
              </a:lnSpc>
              <a:defRPr sz="5400">
                <a:solidFill>
                  <a:schemeClr val="accent1"/>
                </a:solidFill>
              </a:defRPr>
            </a:lvl1pPr>
          </a:lstStyle>
          <a:p>
            <a:pPr rtl="0"/>
            <a:r>
              <a:rPr lang="en-GB" noProof="0"/>
              <a:t>Click to edit Master title style</a:t>
            </a:r>
            <a:endParaRPr lang="en-GB" noProof="0" dirty="0"/>
          </a:p>
        </p:txBody>
      </p:sp>
      <p:sp>
        <p:nvSpPr>
          <p:cNvPr id="3" name="Subtitle 2"/>
          <p:cNvSpPr>
            <a:spLocks noGrp="1"/>
          </p:cNvSpPr>
          <p:nvPr>
            <p:ph type="subTitle" idx="1"/>
          </p:nvPr>
        </p:nvSpPr>
        <p:spPr>
          <a:xfrm>
            <a:off x="626225" y="5181600"/>
            <a:ext cx="4098175" cy="685800"/>
          </a:xfrm>
        </p:spPr>
        <p:txBody>
          <a:bodyPr rtlCol="0">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endParaRPr lang="en-GB" noProof="0" dirty="0"/>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4" name="Date Placeholder 3"/>
          <p:cNvSpPr>
            <a:spLocks noGrp="1"/>
          </p:cNvSpPr>
          <p:nvPr>
            <p:ph type="dt" sz="half" idx="10"/>
          </p:nvPr>
        </p:nvSpPr>
        <p:spPr/>
        <p:txBody>
          <a:bodyPr rtlCol="0"/>
          <a:lstStyle/>
          <a:p>
            <a:pPr rtl="0"/>
            <a:fld id="{117CD9CD-75D9-40DE-B8C0-1D8F0BC640E4}" type="datetime1">
              <a:rPr lang="en-GB" noProof="0" smtClean="0"/>
              <a:t>21/11/2023</a:t>
            </a:fld>
            <a:endParaRPr lang="en-GB" noProof="0" dirty="0"/>
          </a:p>
        </p:txBody>
      </p:sp>
      <p:sp>
        <p:nvSpPr>
          <p:cNvPr id="6" name="Slide Number Placeholder 5"/>
          <p:cNvSpPr>
            <a:spLocks noGrp="1"/>
          </p:cNvSpPr>
          <p:nvPr>
            <p:ph type="sldNum" sz="quarter" idx="12"/>
          </p:nvPr>
        </p:nvSpPr>
        <p:spPr/>
        <p:txBody>
          <a:bodyPr rtlCol="0"/>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Vertical Title 1"/>
          <p:cNvSpPr>
            <a:spLocks noGrp="1"/>
          </p:cNvSpPr>
          <p:nvPr>
            <p:ph type="title" orient="vert"/>
          </p:nvPr>
        </p:nvSpPr>
        <p:spPr>
          <a:xfrm>
            <a:off x="10058399" y="457201"/>
            <a:ext cx="2057401" cy="5943600"/>
          </a:xfrm>
        </p:spPr>
        <p:txBody>
          <a:bodyPr vert="eaVert" rtlCol="0"/>
          <a:lstStyle/>
          <a:p>
            <a:pPr rtl="0"/>
            <a:r>
              <a:rPr lang="en-GB" noProof="0"/>
              <a:t>Click to edit Master title style</a:t>
            </a:r>
            <a:endParaRPr lang="en-GB" noProof="0" dirty="0"/>
          </a:p>
        </p:txBody>
      </p:sp>
      <p:sp>
        <p:nvSpPr>
          <p:cNvPr id="3" name="Vertical Text Placeholder 2"/>
          <p:cNvSpPr>
            <a:spLocks noGrp="1"/>
          </p:cNvSpPr>
          <p:nvPr>
            <p:ph type="body" orient="vert" idx="1"/>
          </p:nvPr>
        </p:nvSpPr>
        <p:spPr>
          <a:xfrm>
            <a:off x="609600" y="457200"/>
            <a:ext cx="9067800" cy="5943599"/>
          </a:xfrm>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4" name="Date Placeholder 3"/>
          <p:cNvSpPr>
            <a:spLocks noGrp="1"/>
          </p:cNvSpPr>
          <p:nvPr>
            <p:ph type="dt" sz="half" idx="10"/>
          </p:nvPr>
        </p:nvSpPr>
        <p:spPr/>
        <p:txBody>
          <a:bodyPr rtlCol="0"/>
          <a:lstStyle/>
          <a:p>
            <a:pPr rtl="0"/>
            <a:fld id="{9EA3AD83-5400-4DA0-B7B8-562C25C4A357}" type="datetime1">
              <a:rPr lang="en-GB" noProof="0" smtClean="0"/>
              <a:t>21/11/2023</a:t>
            </a:fld>
            <a:endParaRPr lang="en-GB" noProof="0" dirty="0"/>
          </a:p>
        </p:txBody>
      </p:sp>
      <p:sp>
        <p:nvSpPr>
          <p:cNvPr id="6" name="Slide Number Placeholder 5"/>
          <p:cNvSpPr>
            <a:spLocks noGrp="1"/>
          </p:cNvSpPr>
          <p:nvPr>
            <p:ph type="sldNum" sz="quarter" idx="12"/>
          </p:nvPr>
        </p:nvSpPr>
        <p:spPr/>
        <p:txBody>
          <a:bodyPr rtlCol="0"/>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Content Placeholder 2"/>
          <p:cNvSpPr>
            <a:spLocks noGrp="1"/>
          </p:cNvSpPr>
          <p:nvPr>
            <p:ph idx="1"/>
          </p:nvPr>
        </p:nvSpPr>
        <p:spPr/>
        <p:txBody>
          <a:bodyPr rtlCol="0"/>
          <a:lstStyle>
            <a:lvl5pPr>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4" name="Date Placeholder 3"/>
          <p:cNvSpPr>
            <a:spLocks noGrp="1"/>
          </p:cNvSpPr>
          <p:nvPr>
            <p:ph type="dt" sz="half" idx="10"/>
          </p:nvPr>
        </p:nvSpPr>
        <p:spPr/>
        <p:txBody>
          <a:bodyPr rtlCol="0"/>
          <a:lstStyle/>
          <a:p>
            <a:pPr rtl="0"/>
            <a:fld id="{291AA251-0356-4B2B-B50D-7236A6F2F721}" type="datetime1">
              <a:rPr lang="en-GB" noProof="0" smtClean="0"/>
              <a:t>21/11/2023</a:t>
            </a:fld>
            <a:endParaRPr lang="en-GB" noProof="0" dirty="0"/>
          </a:p>
        </p:txBody>
      </p:sp>
      <p:sp>
        <p:nvSpPr>
          <p:cNvPr id="6" name="Slide Number Placeholder 5"/>
          <p:cNvSpPr>
            <a:spLocks noGrp="1"/>
          </p:cNvSpPr>
          <p:nvPr>
            <p:ph type="sldNum" sz="quarter" idx="12"/>
          </p:nvPr>
        </p:nvSpPr>
        <p:spPr/>
        <p:txBody>
          <a:bodyPr rtlCol="0"/>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p:cNvSpPr>
            <a:spLocks noGrp="1"/>
          </p:cNvSpPr>
          <p:nvPr>
            <p:ph type="title"/>
          </p:nvPr>
        </p:nvSpPr>
        <p:spPr>
          <a:xfrm>
            <a:off x="1066800" y="1828800"/>
            <a:ext cx="7772400" cy="3177380"/>
          </a:xfrm>
        </p:spPr>
        <p:txBody>
          <a:bodyPr rtlCol="0" anchor="b">
            <a:normAutofit/>
          </a:bodyPr>
          <a:lstStyle>
            <a:lvl1pPr>
              <a:lnSpc>
                <a:spcPct val="80000"/>
              </a:lnSpc>
              <a:defRPr sz="5400"/>
            </a:lvl1pPr>
          </a:lstStyle>
          <a:p>
            <a:pPr rtl="0"/>
            <a:r>
              <a:rPr lang="en-GB" noProof="0"/>
              <a:t>Click to edit Master title style</a:t>
            </a:r>
            <a:endParaRPr lang="en-GB" noProof="0" dirty="0"/>
          </a:p>
        </p:txBody>
      </p:sp>
      <p:sp>
        <p:nvSpPr>
          <p:cNvPr id="3" name="Text Placeholder 2"/>
          <p:cNvSpPr>
            <a:spLocks noGrp="1"/>
          </p:cNvSpPr>
          <p:nvPr>
            <p:ph type="body" idx="1"/>
          </p:nvPr>
        </p:nvSpPr>
        <p:spPr>
          <a:xfrm>
            <a:off x="1066800" y="5181600"/>
            <a:ext cx="7772400" cy="685800"/>
          </a:xfrm>
        </p:spPr>
        <p:txBody>
          <a:bodyPr rtlCol="0">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en-GB" noProof="0"/>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Content Placeholder 2"/>
          <p:cNvSpPr>
            <a:spLocks noGrp="1"/>
          </p:cNvSpPr>
          <p:nvPr>
            <p:ph sz="half" idx="1"/>
          </p:nvPr>
        </p:nvSpPr>
        <p:spPr>
          <a:xfrm>
            <a:off x="1066800" y="1825624"/>
            <a:ext cx="4800600" cy="457517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Content Placeholder 3"/>
          <p:cNvSpPr>
            <a:spLocks noGrp="1"/>
          </p:cNvSpPr>
          <p:nvPr>
            <p:ph sz="half" idx="2"/>
          </p:nvPr>
        </p:nvSpPr>
        <p:spPr>
          <a:xfrm>
            <a:off x="6324600" y="1825624"/>
            <a:ext cx="4800600" cy="457517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5" name="Date Placeholder 4"/>
          <p:cNvSpPr>
            <a:spLocks noGrp="1"/>
          </p:cNvSpPr>
          <p:nvPr>
            <p:ph type="dt" sz="half" idx="10"/>
          </p:nvPr>
        </p:nvSpPr>
        <p:spPr/>
        <p:txBody>
          <a:bodyPr rtlCol="0"/>
          <a:lstStyle/>
          <a:p>
            <a:pPr rtl="0"/>
            <a:fld id="{0ACC9671-242E-4EDE-AEEB-B12A46AA2B1B}" type="datetime1">
              <a:rPr lang="en-GB" noProof="0" smtClean="0"/>
              <a:t>21/11/2023</a:t>
            </a:fld>
            <a:endParaRPr lang="en-GB" noProof="0" dirty="0"/>
          </a:p>
        </p:txBody>
      </p:sp>
      <p:sp>
        <p:nvSpPr>
          <p:cNvPr id="7" name="Slide Number Placeholder 6"/>
          <p:cNvSpPr>
            <a:spLocks noGrp="1"/>
          </p:cNvSpPr>
          <p:nvPr>
            <p:ph type="sldNum" sz="quarter" idx="12"/>
          </p:nvPr>
        </p:nvSpPr>
        <p:spPr/>
        <p:txBody>
          <a:bodyPr rtlCol="0"/>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Text Placeholder 2"/>
          <p:cNvSpPr>
            <a:spLocks noGrp="1"/>
          </p:cNvSpPr>
          <p:nvPr>
            <p:ph type="body" idx="1"/>
          </p:nvPr>
        </p:nvSpPr>
        <p:spPr>
          <a:xfrm>
            <a:off x="1066800" y="1828799"/>
            <a:ext cx="4800600" cy="762000"/>
          </a:xfrm>
        </p:spPr>
        <p:txBody>
          <a:bodyPr rtlCol="0"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p:nvPr>
        </p:nvSpPr>
        <p:spPr>
          <a:xfrm>
            <a:off x="1066800" y="2590799"/>
            <a:ext cx="4800600" cy="381003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Text Placeholder 4"/>
          <p:cNvSpPr>
            <a:spLocks noGrp="1"/>
          </p:cNvSpPr>
          <p:nvPr>
            <p:ph type="body" sz="quarter" idx="3"/>
          </p:nvPr>
        </p:nvSpPr>
        <p:spPr>
          <a:xfrm>
            <a:off x="6324600" y="1828799"/>
            <a:ext cx="4800600" cy="762000"/>
          </a:xfrm>
        </p:spPr>
        <p:txBody>
          <a:bodyPr rtlCol="0"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p:cNvSpPr>
            <a:spLocks noGrp="1"/>
          </p:cNvSpPr>
          <p:nvPr>
            <p:ph sz="quarter" idx="4"/>
          </p:nvPr>
        </p:nvSpPr>
        <p:spPr>
          <a:xfrm>
            <a:off x="6324600" y="2590799"/>
            <a:ext cx="4800600" cy="381003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8" name="Footer Placeholder 7"/>
          <p:cNvSpPr>
            <a:spLocks noGrp="1"/>
          </p:cNvSpPr>
          <p:nvPr>
            <p:ph type="ftr" sz="quarter" idx="11"/>
          </p:nvPr>
        </p:nvSpPr>
        <p:spPr/>
        <p:txBody>
          <a:bodyPr rtlCol="0"/>
          <a:lstStyle/>
          <a:p>
            <a:pPr rtl="0"/>
            <a:endParaRPr lang="en-GB" noProof="0" dirty="0"/>
          </a:p>
        </p:txBody>
      </p:sp>
      <p:sp>
        <p:nvSpPr>
          <p:cNvPr id="7" name="Date Placeholder 6"/>
          <p:cNvSpPr>
            <a:spLocks noGrp="1"/>
          </p:cNvSpPr>
          <p:nvPr>
            <p:ph type="dt" sz="half" idx="10"/>
          </p:nvPr>
        </p:nvSpPr>
        <p:spPr/>
        <p:txBody>
          <a:bodyPr rtlCol="0"/>
          <a:lstStyle/>
          <a:p>
            <a:pPr rtl="0"/>
            <a:fld id="{16956621-DB3C-4360-B989-117D12D1F110}" type="datetime1">
              <a:rPr lang="en-GB" noProof="0" smtClean="0"/>
              <a:t>21/11/2023</a:t>
            </a:fld>
            <a:endParaRPr lang="en-GB" noProof="0" dirty="0"/>
          </a:p>
        </p:txBody>
      </p:sp>
      <p:sp>
        <p:nvSpPr>
          <p:cNvPr id="9" name="Slide Number Placeholder 8"/>
          <p:cNvSpPr>
            <a:spLocks noGrp="1"/>
          </p:cNvSpPr>
          <p:nvPr>
            <p:ph type="sldNum" sz="quarter" idx="12"/>
          </p:nvPr>
        </p:nvSpPr>
        <p:spPr/>
        <p:txBody>
          <a:bodyPr rtlCol="0"/>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endParaRPr lang="en-GB" noProof="0" dirty="0"/>
          </a:p>
        </p:txBody>
      </p:sp>
      <p:sp>
        <p:nvSpPr>
          <p:cNvPr id="3" name="Date Placeholder 2"/>
          <p:cNvSpPr>
            <a:spLocks noGrp="1"/>
          </p:cNvSpPr>
          <p:nvPr>
            <p:ph type="dt" sz="half" idx="10"/>
          </p:nvPr>
        </p:nvSpPr>
        <p:spPr/>
        <p:txBody>
          <a:bodyPr rtlCol="0"/>
          <a:lstStyle/>
          <a:p>
            <a:pPr rtl="0"/>
            <a:fld id="{487526C8-D018-4AAF-9234-9C4F7C84760D}" type="datetime1">
              <a:rPr lang="en-GB" noProof="0" smtClean="0"/>
              <a:t>21/11/2023</a:t>
            </a:fld>
            <a:endParaRPr lang="en-GB" noProof="0" dirty="0"/>
          </a:p>
        </p:txBody>
      </p:sp>
      <p:sp>
        <p:nvSpPr>
          <p:cNvPr id="5" name="Slide Number Placeholder 4"/>
          <p:cNvSpPr>
            <a:spLocks noGrp="1"/>
          </p:cNvSpPr>
          <p:nvPr>
            <p:ph type="sldNum" sz="quarter" idx="12"/>
          </p:nvPr>
        </p:nvSpPr>
        <p:spPr/>
        <p:txBody>
          <a:bodyPr rtlCol="0"/>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endParaRPr lang="en-GB" noProof="0" dirty="0"/>
          </a:p>
        </p:txBody>
      </p:sp>
      <p:sp>
        <p:nvSpPr>
          <p:cNvPr id="2" name="Date Placeholder 1"/>
          <p:cNvSpPr>
            <a:spLocks noGrp="1"/>
          </p:cNvSpPr>
          <p:nvPr>
            <p:ph type="dt" sz="half" idx="10"/>
          </p:nvPr>
        </p:nvSpPr>
        <p:spPr/>
        <p:txBody>
          <a:bodyPr rtlCol="0"/>
          <a:lstStyle/>
          <a:p>
            <a:pPr rtl="0"/>
            <a:fld id="{0D53CE1D-A069-4701-B044-87873AF56ED0}" type="datetime1">
              <a:rPr lang="en-GB" noProof="0" smtClean="0"/>
              <a:t>21/11/2023</a:t>
            </a:fld>
            <a:endParaRPr lang="en-GB" noProof="0" dirty="0"/>
          </a:p>
        </p:txBody>
      </p:sp>
      <p:sp>
        <p:nvSpPr>
          <p:cNvPr id="4" name="Slide Number Placeholder 3"/>
          <p:cNvSpPr>
            <a:spLocks noGrp="1"/>
          </p:cNvSpPr>
          <p:nvPr>
            <p:ph type="sldNum" sz="quarter" idx="12"/>
          </p:nvPr>
        </p:nvSpPr>
        <p:spPr/>
        <p:txBody>
          <a:bodyPr rtlCol="0"/>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p:cNvSpPr>
            <a:spLocks noGrp="1"/>
          </p:cNvSpPr>
          <p:nvPr>
            <p:ph type="title"/>
          </p:nvPr>
        </p:nvSpPr>
        <p:spPr>
          <a:xfrm>
            <a:off x="7632700" y="3200400"/>
            <a:ext cx="3932237" cy="1752600"/>
          </a:xfrm>
        </p:spPr>
        <p:txBody>
          <a:bodyPr rtlCol="0" anchor="b">
            <a:normAutofit/>
          </a:bodyPr>
          <a:lstStyle>
            <a:lvl1pPr>
              <a:defRPr sz="3600"/>
            </a:lvl1pPr>
          </a:lstStyle>
          <a:p>
            <a:pPr rtl="0"/>
            <a:r>
              <a:rPr lang="en-GB" noProof="0"/>
              <a:t>Click to edit Master title style</a:t>
            </a:r>
            <a:endParaRPr lang="en-GB" noProof="0" dirty="0"/>
          </a:p>
        </p:txBody>
      </p:sp>
      <p:sp>
        <p:nvSpPr>
          <p:cNvPr id="3" name="Content Placeholder 2"/>
          <p:cNvSpPr>
            <a:spLocks noGrp="1"/>
          </p:cNvSpPr>
          <p:nvPr>
            <p:ph idx="1"/>
          </p:nvPr>
        </p:nvSpPr>
        <p:spPr>
          <a:xfrm>
            <a:off x="609600" y="457201"/>
            <a:ext cx="5943600" cy="59436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Text Placeholder 3"/>
          <p:cNvSpPr>
            <a:spLocks noGrp="1"/>
          </p:cNvSpPr>
          <p:nvPr>
            <p:ph type="body" sz="half" idx="2"/>
          </p:nvPr>
        </p:nvSpPr>
        <p:spPr>
          <a:xfrm>
            <a:off x="7632699" y="5029200"/>
            <a:ext cx="3932237" cy="1371600"/>
          </a:xfrm>
        </p:spPr>
        <p:txBody>
          <a:bodyPr rtlCol="0">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p:cNvSpPr>
            <a:spLocks noGrp="1"/>
          </p:cNvSpPr>
          <p:nvPr>
            <p:ph type="title"/>
          </p:nvPr>
        </p:nvSpPr>
        <p:spPr>
          <a:xfrm>
            <a:off x="7635240" y="3200400"/>
            <a:ext cx="3932237" cy="1752600"/>
          </a:xfrm>
        </p:spPr>
        <p:txBody>
          <a:bodyPr rtlCol="0" anchor="b">
            <a:normAutofit/>
          </a:bodyPr>
          <a:lstStyle>
            <a:lvl1pPr>
              <a:defRPr sz="3600"/>
            </a:lvl1pPr>
          </a:lstStyle>
          <a:p>
            <a:pPr rtl="0"/>
            <a:r>
              <a:rPr lang="en-GB" noProof="0"/>
              <a:t>Click to edit Master title style</a:t>
            </a:r>
            <a:endParaRPr lang="en-GB" noProof="0" dirty="0"/>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endParaRPr lang="en-GB" noProof="0" dirty="0"/>
          </a:p>
        </p:txBody>
      </p:sp>
      <p:sp>
        <p:nvSpPr>
          <p:cNvPr id="4" name="Text Placeholder 3"/>
          <p:cNvSpPr>
            <a:spLocks noGrp="1"/>
          </p:cNvSpPr>
          <p:nvPr>
            <p:ph type="body" sz="half" idx="2"/>
          </p:nvPr>
        </p:nvSpPr>
        <p:spPr>
          <a:xfrm>
            <a:off x="7635240" y="5029200"/>
            <a:ext cx="3932237" cy="1374648"/>
          </a:xfrm>
        </p:spPr>
        <p:txBody>
          <a:bodyPr rtlCol="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pPr rtl="0"/>
            <a:r>
              <a:rPr lang="en-GB" noProof="0"/>
              <a:t>Click to edit Master title style</a:t>
            </a:r>
            <a:endParaRPr lang="en-GB" noProof="0"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pPr rtl="0"/>
            <a:endParaRPr lang="en-GB" noProof="0"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pPr rtl="0"/>
            <a:fld id="{C471336A-FE1B-428E-908D-6D3A425E9B9E}" type="datetime1">
              <a:rPr lang="en-GB" noProof="0" smtClean="0"/>
              <a:t>21/11/2023</a:t>
            </a:fld>
            <a:endParaRPr lang="en-GB" noProof="0"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pPr rtl="0"/>
            <a:fld id="{E31375A4-56A4-47D6-9801-1991572033F7}" type="slidenum">
              <a:rPr lang="en-GB" noProof="0" smtClean="0"/>
              <a:pPr/>
              <a:t>‹#›</a:t>
            </a:fld>
            <a:endParaRPr lang="en-GB" noProof="0"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2.sv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hyperlink" Target="https://blog.drskippy.net/2012/05/14/dimension-reduction-for-machine-learning-simple-example-of-svd-pca-pathology/" TargetMode="External"/><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hyperlink" Target="https://creativecommons.org/licenses/by-nc/3.0/"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63.sv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hyperlink" Target="https://www.kaggle.com/datasets/rashikrahmanpritom/heart-attack-analysis-prediction-dataset?resource=download" TargetMode="Externa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6.sv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hyperlink" Target="https://journals.sagepub.com/doi/full/10.1177/1460458219899210"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www.degruyter.com/document/doi/10.1515/phys-2019-0050/html"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5361" y="1828800"/>
            <a:ext cx="4389040" cy="3177380"/>
          </a:xfrm>
        </p:spPr>
        <p:txBody>
          <a:bodyPr rtlCol="0"/>
          <a:lstStyle/>
          <a:p>
            <a:pPr rtl="0"/>
            <a:r>
              <a:rPr lang="en-GB" b="1" dirty="0"/>
              <a:t>Dimension</a:t>
            </a:r>
            <a:br>
              <a:rPr lang="en-GB" b="1" dirty="0"/>
            </a:br>
            <a:r>
              <a:rPr lang="en-GB" b="1" dirty="0"/>
              <a:t>Reduction on</a:t>
            </a:r>
            <a:br>
              <a:rPr lang="en-GB" b="1" dirty="0"/>
            </a:br>
            <a:r>
              <a:rPr lang="en-GB" b="1" dirty="0"/>
              <a:t>Heart Disease</a:t>
            </a: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5555-3453-83B6-0834-84F73EE821B0}"/>
              </a:ext>
            </a:extLst>
          </p:cNvPr>
          <p:cNvSpPr txBox="1">
            <a:spLocks/>
          </p:cNvSpPr>
          <p:nvPr/>
        </p:nvSpPr>
        <p:spPr>
          <a:xfrm>
            <a:off x="1055440" y="548680"/>
            <a:ext cx="3589040" cy="593476"/>
          </a:xfrm>
          <a:prstGeom prst="rect">
            <a:avLst/>
          </a:prstGeom>
        </p:spPr>
        <p:txBody>
          <a:bodyPr rtlCol="0"/>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GB" dirty="0">
                <a:solidFill>
                  <a:schemeClr val="accent1"/>
                </a:solidFill>
              </a:rPr>
              <a:t>MISSING VALUES</a:t>
            </a:r>
          </a:p>
        </p:txBody>
      </p:sp>
      <p:pic>
        <p:nvPicPr>
          <p:cNvPr id="4" name="Picture 3" descr="Chart&#10;&#10;Description automatically generated">
            <a:extLst>
              <a:ext uri="{FF2B5EF4-FFF2-40B4-BE49-F238E27FC236}">
                <a16:creationId xmlns:a16="http://schemas.microsoft.com/office/drawing/2014/main" id="{99749842-780B-F982-B59D-9F3A58DAD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623" y="1754544"/>
            <a:ext cx="4536504" cy="2757753"/>
          </a:xfrm>
          <a:prstGeom prst="rect">
            <a:avLst/>
          </a:prstGeom>
        </p:spPr>
      </p:pic>
      <p:sp>
        <p:nvSpPr>
          <p:cNvPr id="5" name="Content Placeholder 2">
            <a:extLst>
              <a:ext uri="{FF2B5EF4-FFF2-40B4-BE49-F238E27FC236}">
                <a16:creationId xmlns:a16="http://schemas.microsoft.com/office/drawing/2014/main" id="{58183DC3-83D2-7B02-C829-726EBCF42E2E}"/>
              </a:ext>
            </a:extLst>
          </p:cNvPr>
          <p:cNvSpPr txBox="1">
            <a:spLocks/>
          </p:cNvSpPr>
          <p:nvPr/>
        </p:nvSpPr>
        <p:spPr>
          <a:xfrm>
            <a:off x="6274921" y="2708920"/>
            <a:ext cx="4902056" cy="1029656"/>
          </a:xfrm>
          <a:prstGeom prst="rect">
            <a:avLst/>
          </a:prstGeom>
        </p:spPr>
        <p:txBody>
          <a:bodyPr rtlCol="0">
            <a:no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lgn="just">
              <a:buFont typeface="Arial" pitchFamily="34" charset="0"/>
              <a:buNone/>
            </a:pPr>
            <a:endParaRPr lang="en-GB" b="1" dirty="0">
              <a:latin typeface="Helvetica" pitchFamily="2" charset="0"/>
            </a:endParaRPr>
          </a:p>
        </p:txBody>
      </p:sp>
      <p:sp>
        <p:nvSpPr>
          <p:cNvPr id="7" name="TextBox 6">
            <a:extLst>
              <a:ext uri="{FF2B5EF4-FFF2-40B4-BE49-F238E27FC236}">
                <a16:creationId xmlns:a16="http://schemas.microsoft.com/office/drawing/2014/main" id="{2AFE5785-BBC6-67FC-8D03-48C2C4E1A200}"/>
              </a:ext>
            </a:extLst>
          </p:cNvPr>
          <p:cNvSpPr txBox="1"/>
          <p:nvPr/>
        </p:nvSpPr>
        <p:spPr>
          <a:xfrm>
            <a:off x="695400" y="4927531"/>
            <a:ext cx="4536504" cy="646331"/>
          </a:xfrm>
          <a:prstGeom prst="rect">
            <a:avLst/>
          </a:prstGeom>
          <a:noFill/>
        </p:spPr>
        <p:txBody>
          <a:bodyPr wrap="square">
            <a:spAutoFit/>
          </a:bodyPr>
          <a:lstStyle/>
          <a:p>
            <a:pPr marL="0" indent="0" algn="just">
              <a:buFont typeface="Arial" pitchFamily="34" charset="0"/>
              <a:buNone/>
            </a:pPr>
            <a:r>
              <a:rPr lang="en-GB" b="1" dirty="0">
                <a:latin typeface="Helvetica" pitchFamily="2" charset="0"/>
              </a:rPr>
              <a:t>The Missing Map shows that there are no missing values in the dataset.</a:t>
            </a:r>
          </a:p>
        </p:txBody>
      </p:sp>
      <p:sp>
        <p:nvSpPr>
          <p:cNvPr id="8" name="Title 1">
            <a:extLst>
              <a:ext uri="{FF2B5EF4-FFF2-40B4-BE49-F238E27FC236}">
                <a16:creationId xmlns:a16="http://schemas.microsoft.com/office/drawing/2014/main" id="{65862301-A8B8-4C15-0877-4F15D726320A}"/>
              </a:ext>
            </a:extLst>
          </p:cNvPr>
          <p:cNvSpPr txBox="1">
            <a:spLocks/>
          </p:cNvSpPr>
          <p:nvPr/>
        </p:nvSpPr>
        <p:spPr>
          <a:xfrm>
            <a:off x="7320136" y="548680"/>
            <a:ext cx="3589040" cy="593476"/>
          </a:xfrm>
          <a:prstGeom prst="rect">
            <a:avLst/>
          </a:prstGeom>
        </p:spPr>
        <p:txBody>
          <a:bodyPr rtlCol="0"/>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pPr algn="ctr"/>
            <a:r>
              <a:rPr lang="en-GB" dirty="0">
                <a:solidFill>
                  <a:schemeClr val="accent1"/>
                </a:solidFill>
              </a:rPr>
              <a:t>OUTLIERS</a:t>
            </a:r>
          </a:p>
        </p:txBody>
      </p:sp>
      <p:cxnSp>
        <p:nvCxnSpPr>
          <p:cNvPr id="10" name="Straight Connector 9">
            <a:extLst>
              <a:ext uri="{FF2B5EF4-FFF2-40B4-BE49-F238E27FC236}">
                <a16:creationId xmlns:a16="http://schemas.microsoft.com/office/drawing/2014/main" id="{3875F1AD-24A8-3BD9-760D-8152EE18F16D}"/>
              </a:ext>
            </a:extLst>
          </p:cNvPr>
          <p:cNvCxnSpPr/>
          <p:nvPr/>
        </p:nvCxnSpPr>
        <p:spPr>
          <a:xfrm>
            <a:off x="5951984" y="845418"/>
            <a:ext cx="0" cy="5040560"/>
          </a:xfrm>
          <a:prstGeom prst="line">
            <a:avLst/>
          </a:prstGeom>
        </p:spPr>
        <p:style>
          <a:lnRef idx="3">
            <a:schemeClr val="accent1"/>
          </a:lnRef>
          <a:fillRef idx="0">
            <a:schemeClr val="accent1"/>
          </a:fillRef>
          <a:effectRef idx="2">
            <a:schemeClr val="accent1"/>
          </a:effectRef>
          <a:fontRef idx="minor">
            <a:schemeClr val="tx1"/>
          </a:fontRef>
        </p:style>
      </p:cxnSp>
      <p:pic>
        <p:nvPicPr>
          <p:cNvPr id="12" name="Picture 11" descr="Chart, histogram&#10;&#10;Description automatically generated">
            <a:extLst>
              <a:ext uri="{FF2B5EF4-FFF2-40B4-BE49-F238E27FC236}">
                <a16:creationId xmlns:a16="http://schemas.microsoft.com/office/drawing/2014/main" id="{EB274EEA-8469-92ED-162B-2D07459AF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4256" y="1488882"/>
            <a:ext cx="2669802" cy="1618403"/>
          </a:xfrm>
          <a:prstGeom prst="rect">
            <a:avLst/>
          </a:prstGeom>
        </p:spPr>
      </p:pic>
      <p:pic>
        <p:nvPicPr>
          <p:cNvPr id="14" name="Picture 13" descr="Chart&#10;&#10;Description automatically generated">
            <a:extLst>
              <a:ext uri="{FF2B5EF4-FFF2-40B4-BE49-F238E27FC236}">
                <a16:creationId xmlns:a16="http://schemas.microsoft.com/office/drawing/2014/main" id="{BEFC8E28-10F5-C352-EB84-A5DAC459F2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4921" y="1488882"/>
            <a:ext cx="2694227" cy="1653882"/>
          </a:xfrm>
          <a:prstGeom prst="rect">
            <a:avLst/>
          </a:prstGeom>
        </p:spPr>
      </p:pic>
      <p:pic>
        <p:nvPicPr>
          <p:cNvPr id="16" name="Picture 15" descr="Chart&#10;&#10;Description automatically generated">
            <a:extLst>
              <a:ext uri="{FF2B5EF4-FFF2-40B4-BE49-F238E27FC236}">
                <a16:creationId xmlns:a16="http://schemas.microsoft.com/office/drawing/2014/main" id="{2830E070-08D1-0B11-AF3E-3CA811CDE4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8769" y="3468323"/>
            <a:ext cx="2756775" cy="1696776"/>
          </a:xfrm>
          <a:prstGeom prst="rect">
            <a:avLst/>
          </a:prstGeom>
        </p:spPr>
      </p:pic>
      <p:pic>
        <p:nvPicPr>
          <p:cNvPr id="18" name="Picture 17" descr="Chart, histogram&#10;&#10;Description automatically generated">
            <a:extLst>
              <a:ext uri="{FF2B5EF4-FFF2-40B4-BE49-F238E27FC236}">
                <a16:creationId xmlns:a16="http://schemas.microsoft.com/office/drawing/2014/main" id="{8F20001A-A616-5DB9-49F3-173F90845F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6804" y="3456307"/>
            <a:ext cx="2607250" cy="1696776"/>
          </a:xfrm>
          <a:prstGeom prst="rect">
            <a:avLst/>
          </a:prstGeom>
        </p:spPr>
      </p:pic>
      <p:sp>
        <p:nvSpPr>
          <p:cNvPr id="19" name="TextBox 18">
            <a:extLst>
              <a:ext uri="{FF2B5EF4-FFF2-40B4-BE49-F238E27FC236}">
                <a16:creationId xmlns:a16="http://schemas.microsoft.com/office/drawing/2014/main" id="{62763065-407C-01C7-150E-1884754831AB}"/>
              </a:ext>
            </a:extLst>
          </p:cNvPr>
          <p:cNvSpPr txBox="1"/>
          <p:nvPr/>
        </p:nvSpPr>
        <p:spPr>
          <a:xfrm>
            <a:off x="7343238" y="3137519"/>
            <a:ext cx="587836" cy="307777"/>
          </a:xfrm>
          <a:prstGeom prst="rect">
            <a:avLst/>
          </a:prstGeom>
          <a:noFill/>
        </p:spPr>
        <p:txBody>
          <a:bodyPr wrap="square">
            <a:spAutoFit/>
          </a:bodyPr>
          <a:lstStyle/>
          <a:p>
            <a:pPr marL="0" indent="0" algn="just">
              <a:buFont typeface="Arial" pitchFamily="34" charset="0"/>
              <a:buNone/>
            </a:pPr>
            <a:r>
              <a:rPr lang="en-GB" sz="1400" b="1" dirty="0">
                <a:latin typeface="Helvetica" pitchFamily="2" charset="0"/>
              </a:rPr>
              <a:t>Chol</a:t>
            </a:r>
          </a:p>
        </p:txBody>
      </p:sp>
      <p:sp>
        <p:nvSpPr>
          <p:cNvPr id="20" name="TextBox 19">
            <a:extLst>
              <a:ext uri="{FF2B5EF4-FFF2-40B4-BE49-F238E27FC236}">
                <a16:creationId xmlns:a16="http://schemas.microsoft.com/office/drawing/2014/main" id="{FEE8F1C2-BE97-E95D-108F-E8967AE8B454}"/>
              </a:ext>
            </a:extLst>
          </p:cNvPr>
          <p:cNvSpPr txBox="1"/>
          <p:nvPr/>
        </p:nvSpPr>
        <p:spPr>
          <a:xfrm>
            <a:off x="10127196" y="3115153"/>
            <a:ext cx="929807" cy="307777"/>
          </a:xfrm>
          <a:prstGeom prst="rect">
            <a:avLst/>
          </a:prstGeom>
          <a:noFill/>
        </p:spPr>
        <p:txBody>
          <a:bodyPr wrap="square">
            <a:spAutoFit/>
          </a:bodyPr>
          <a:lstStyle/>
          <a:p>
            <a:pPr marL="0" indent="0" algn="just">
              <a:buFont typeface="Arial" pitchFamily="34" charset="0"/>
              <a:buNone/>
            </a:pPr>
            <a:r>
              <a:rPr lang="en-GB" sz="1400" b="1" dirty="0" err="1">
                <a:latin typeface="Helvetica" pitchFamily="2" charset="0"/>
              </a:rPr>
              <a:t>OldPeak</a:t>
            </a:r>
            <a:endParaRPr lang="en-GB" sz="1400" b="1" dirty="0">
              <a:latin typeface="Helvetica" pitchFamily="2" charset="0"/>
            </a:endParaRPr>
          </a:p>
        </p:txBody>
      </p:sp>
      <p:sp>
        <p:nvSpPr>
          <p:cNvPr id="21" name="TextBox 20">
            <a:extLst>
              <a:ext uri="{FF2B5EF4-FFF2-40B4-BE49-F238E27FC236}">
                <a16:creationId xmlns:a16="http://schemas.microsoft.com/office/drawing/2014/main" id="{0E3F8531-AC64-CBDE-4FB0-4B834FF027A8}"/>
              </a:ext>
            </a:extLst>
          </p:cNvPr>
          <p:cNvSpPr txBox="1"/>
          <p:nvPr/>
        </p:nvSpPr>
        <p:spPr>
          <a:xfrm>
            <a:off x="7268460" y="5179765"/>
            <a:ext cx="737391" cy="307777"/>
          </a:xfrm>
          <a:prstGeom prst="rect">
            <a:avLst/>
          </a:prstGeom>
          <a:noFill/>
        </p:spPr>
        <p:txBody>
          <a:bodyPr wrap="square">
            <a:spAutoFit/>
          </a:bodyPr>
          <a:lstStyle/>
          <a:p>
            <a:pPr marL="0" indent="0" algn="just">
              <a:buFont typeface="Arial" pitchFamily="34" charset="0"/>
              <a:buNone/>
            </a:pPr>
            <a:r>
              <a:rPr lang="en-GB" sz="1400" b="1" dirty="0" err="1">
                <a:latin typeface="Helvetica" pitchFamily="2" charset="0"/>
              </a:rPr>
              <a:t>Trtbps</a:t>
            </a:r>
            <a:endParaRPr lang="en-GB" sz="1400" b="1" dirty="0">
              <a:latin typeface="Helvetica" pitchFamily="2" charset="0"/>
            </a:endParaRPr>
          </a:p>
        </p:txBody>
      </p:sp>
      <p:sp>
        <p:nvSpPr>
          <p:cNvPr id="22" name="TextBox 21">
            <a:extLst>
              <a:ext uri="{FF2B5EF4-FFF2-40B4-BE49-F238E27FC236}">
                <a16:creationId xmlns:a16="http://schemas.microsoft.com/office/drawing/2014/main" id="{96E8FD8F-539F-BE7E-3F4D-F3248C2C7C04}"/>
              </a:ext>
            </a:extLst>
          </p:cNvPr>
          <p:cNvSpPr txBox="1"/>
          <p:nvPr/>
        </p:nvSpPr>
        <p:spPr>
          <a:xfrm>
            <a:off x="10090131" y="5179764"/>
            <a:ext cx="1003935" cy="307777"/>
          </a:xfrm>
          <a:prstGeom prst="rect">
            <a:avLst/>
          </a:prstGeom>
          <a:noFill/>
        </p:spPr>
        <p:txBody>
          <a:bodyPr wrap="square">
            <a:spAutoFit/>
          </a:bodyPr>
          <a:lstStyle/>
          <a:p>
            <a:pPr marL="0" indent="0" algn="just">
              <a:buFont typeface="Arial" pitchFamily="34" charset="0"/>
              <a:buNone/>
            </a:pPr>
            <a:r>
              <a:rPr lang="en-GB" sz="1400" b="1" dirty="0" err="1">
                <a:latin typeface="Helvetica" pitchFamily="2" charset="0"/>
              </a:rPr>
              <a:t>Thalachh</a:t>
            </a:r>
            <a:endParaRPr lang="en-GB" sz="1400" b="1" dirty="0">
              <a:latin typeface="Helvetica" pitchFamily="2" charset="0"/>
            </a:endParaRPr>
          </a:p>
        </p:txBody>
      </p:sp>
    </p:spTree>
    <p:extLst>
      <p:ext uri="{BB962C8B-B14F-4D97-AF65-F5344CB8AC3E}">
        <p14:creationId xmlns:p14="http://schemas.microsoft.com/office/powerpoint/2010/main" val="100186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5555-3453-83B6-0834-84F73EE821B0}"/>
              </a:ext>
            </a:extLst>
          </p:cNvPr>
          <p:cNvSpPr txBox="1">
            <a:spLocks/>
          </p:cNvSpPr>
          <p:nvPr/>
        </p:nvSpPr>
        <p:spPr>
          <a:xfrm>
            <a:off x="758440" y="476672"/>
            <a:ext cx="6993744" cy="576064"/>
          </a:xfrm>
          <a:prstGeom prst="rect">
            <a:avLst/>
          </a:prstGeom>
        </p:spPr>
        <p:txBody>
          <a:bodyPr rtlCol="0"/>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GB" dirty="0">
                <a:solidFill>
                  <a:schemeClr val="accent1"/>
                </a:solidFill>
              </a:rPr>
              <a:t>DATA PROPORTION GENDER WISE</a:t>
            </a:r>
          </a:p>
        </p:txBody>
      </p:sp>
      <p:sp>
        <p:nvSpPr>
          <p:cNvPr id="7" name="TextBox 6">
            <a:extLst>
              <a:ext uri="{FF2B5EF4-FFF2-40B4-BE49-F238E27FC236}">
                <a16:creationId xmlns:a16="http://schemas.microsoft.com/office/drawing/2014/main" id="{2AFE5785-BBC6-67FC-8D03-48C2C4E1A200}"/>
              </a:ext>
            </a:extLst>
          </p:cNvPr>
          <p:cNvSpPr txBox="1"/>
          <p:nvPr/>
        </p:nvSpPr>
        <p:spPr>
          <a:xfrm>
            <a:off x="8002425" y="2708920"/>
            <a:ext cx="3418024" cy="2554545"/>
          </a:xfrm>
          <a:prstGeom prst="rect">
            <a:avLst/>
          </a:prstGeom>
          <a:noFill/>
        </p:spPr>
        <p:txBody>
          <a:bodyPr wrap="square">
            <a:spAutoFit/>
          </a:bodyPr>
          <a:lstStyle/>
          <a:p>
            <a:pPr marL="0" indent="0" algn="ctr">
              <a:buFont typeface="Arial" pitchFamily="34" charset="0"/>
              <a:buNone/>
            </a:pPr>
            <a:r>
              <a:rPr lang="en-GB" sz="2000" b="1" dirty="0">
                <a:latin typeface="Helvetica" pitchFamily="2" charset="0"/>
              </a:rPr>
              <a:t>The split bar graph shows the proportion of the people having heart disease based on the gender.</a:t>
            </a:r>
          </a:p>
          <a:p>
            <a:pPr marL="0" indent="0" algn="ctr">
              <a:buFont typeface="Arial" pitchFamily="34" charset="0"/>
              <a:buNone/>
            </a:pPr>
            <a:r>
              <a:rPr lang="en-GB" sz="2000" b="1" dirty="0">
                <a:latin typeface="Helvetica" pitchFamily="2" charset="0"/>
              </a:rPr>
              <a:t>The heart issues shows that females tend to have more risk to heart failure.</a:t>
            </a:r>
          </a:p>
        </p:txBody>
      </p:sp>
      <p:pic>
        <p:nvPicPr>
          <p:cNvPr id="6" name="Picture 5" descr="Chart, treemap chart&#10;&#10;Description automatically generated">
            <a:extLst>
              <a:ext uri="{FF2B5EF4-FFF2-40B4-BE49-F238E27FC236}">
                <a16:creationId xmlns:a16="http://schemas.microsoft.com/office/drawing/2014/main" id="{D99AD527-20A2-C2E6-005B-9D21771DB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440" y="1772816"/>
            <a:ext cx="6643939" cy="4176464"/>
          </a:xfrm>
          <a:prstGeom prst="rect">
            <a:avLst/>
          </a:prstGeom>
        </p:spPr>
      </p:pic>
    </p:spTree>
    <p:extLst>
      <p:ext uri="{BB962C8B-B14F-4D97-AF65-F5344CB8AC3E}">
        <p14:creationId xmlns:p14="http://schemas.microsoft.com/office/powerpoint/2010/main" val="292189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5555-3453-83B6-0834-84F73EE821B0}"/>
              </a:ext>
            </a:extLst>
          </p:cNvPr>
          <p:cNvSpPr txBox="1">
            <a:spLocks/>
          </p:cNvSpPr>
          <p:nvPr/>
        </p:nvSpPr>
        <p:spPr>
          <a:xfrm>
            <a:off x="758440" y="476672"/>
            <a:ext cx="4104456" cy="593476"/>
          </a:xfrm>
          <a:prstGeom prst="rect">
            <a:avLst/>
          </a:prstGeom>
        </p:spPr>
        <p:txBody>
          <a:bodyPr rtlCol="0"/>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GB" dirty="0">
                <a:solidFill>
                  <a:schemeClr val="accent1"/>
                </a:solidFill>
              </a:rPr>
              <a:t>CORRELATION</a:t>
            </a:r>
          </a:p>
        </p:txBody>
      </p:sp>
      <p:sp>
        <p:nvSpPr>
          <p:cNvPr id="7" name="TextBox 6">
            <a:extLst>
              <a:ext uri="{FF2B5EF4-FFF2-40B4-BE49-F238E27FC236}">
                <a16:creationId xmlns:a16="http://schemas.microsoft.com/office/drawing/2014/main" id="{2AFE5785-BBC6-67FC-8D03-48C2C4E1A200}"/>
              </a:ext>
            </a:extLst>
          </p:cNvPr>
          <p:cNvSpPr txBox="1"/>
          <p:nvPr/>
        </p:nvSpPr>
        <p:spPr>
          <a:xfrm>
            <a:off x="6960096" y="3284984"/>
            <a:ext cx="4599544" cy="1446550"/>
          </a:xfrm>
          <a:prstGeom prst="rect">
            <a:avLst/>
          </a:prstGeom>
          <a:noFill/>
        </p:spPr>
        <p:txBody>
          <a:bodyPr wrap="square">
            <a:spAutoFit/>
          </a:bodyPr>
          <a:lstStyle/>
          <a:p>
            <a:pPr marL="0" indent="0" algn="ctr">
              <a:buFont typeface="Arial" pitchFamily="34" charset="0"/>
              <a:buNone/>
            </a:pPr>
            <a:r>
              <a:rPr lang="en-GB" sz="2200" b="1" dirty="0">
                <a:latin typeface="Helvetica" pitchFamily="2" charset="0"/>
              </a:rPr>
              <a:t>Based on the correlation matrix, the correlation plot is generated shows the relationships between the variables.  </a:t>
            </a:r>
          </a:p>
        </p:txBody>
      </p:sp>
      <p:pic>
        <p:nvPicPr>
          <p:cNvPr id="4" name="Picture 3" descr="Chart&#10;&#10;Description automatically generated">
            <a:extLst>
              <a:ext uri="{FF2B5EF4-FFF2-40B4-BE49-F238E27FC236}">
                <a16:creationId xmlns:a16="http://schemas.microsoft.com/office/drawing/2014/main" id="{08938D8D-1C06-F629-3769-6AAD1B7F16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440" y="1373318"/>
            <a:ext cx="5697600" cy="5008010"/>
          </a:xfrm>
          <a:prstGeom prst="rect">
            <a:avLst/>
          </a:prstGeom>
        </p:spPr>
      </p:pic>
    </p:spTree>
    <p:extLst>
      <p:ext uri="{BB962C8B-B14F-4D97-AF65-F5344CB8AC3E}">
        <p14:creationId xmlns:p14="http://schemas.microsoft.com/office/powerpoint/2010/main" val="1117278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5555-3453-83B6-0834-84F73EE821B0}"/>
              </a:ext>
            </a:extLst>
          </p:cNvPr>
          <p:cNvSpPr txBox="1">
            <a:spLocks/>
          </p:cNvSpPr>
          <p:nvPr/>
        </p:nvSpPr>
        <p:spPr>
          <a:xfrm>
            <a:off x="695400" y="332656"/>
            <a:ext cx="4104456" cy="593476"/>
          </a:xfrm>
          <a:prstGeom prst="rect">
            <a:avLst/>
          </a:prstGeom>
        </p:spPr>
        <p:txBody>
          <a:bodyPr rtlCol="0"/>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GB" dirty="0">
                <a:solidFill>
                  <a:schemeClr val="accent1"/>
                </a:solidFill>
              </a:rPr>
              <a:t>MODELLING</a:t>
            </a:r>
          </a:p>
        </p:txBody>
      </p:sp>
      <p:sp>
        <p:nvSpPr>
          <p:cNvPr id="7" name="TextBox 6">
            <a:extLst>
              <a:ext uri="{FF2B5EF4-FFF2-40B4-BE49-F238E27FC236}">
                <a16:creationId xmlns:a16="http://schemas.microsoft.com/office/drawing/2014/main" id="{2AFE5785-BBC6-67FC-8D03-48C2C4E1A200}"/>
              </a:ext>
            </a:extLst>
          </p:cNvPr>
          <p:cNvSpPr txBox="1"/>
          <p:nvPr/>
        </p:nvSpPr>
        <p:spPr>
          <a:xfrm>
            <a:off x="6616563" y="1201132"/>
            <a:ext cx="4032448" cy="1569660"/>
          </a:xfrm>
          <a:prstGeom prst="rect">
            <a:avLst/>
          </a:prstGeom>
          <a:noFill/>
        </p:spPr>
        <p:txBody>
          <a:bodyPr wrap="square">
            <a:spAutoFit/>
          </a:bodyPr>
          <a:lstStyle/>
          <a:p>
            <a:pPr marL="0" indent="0" algn="ctr">
              <a:buFont typeface="Arial" pitchFamily="34" charset="0"/>
              <a:buNone/>
            </a:pPr>
            <a:r>
              <a:rPr lang="en-GB" b="1" dirty="0">
                <a:solidFill>
                  <a:schemeClr val="accent1"/>
                </a:solidFill>
                <a:latin typeface="Helvetica" pitchFamily="2" charset="0"/>
              </a:rPr>
              <a:t>Data Split</a:t>
            </a:r>
          </a:p>
          <a:p>
            <a:pPr marL="0" indent="0" algn="ctr">
              <a:buFont typeface="Arial" pitchFamily="34" charset="0"/>
              <a:buNone/>
            </a:pPr>
            <a:r>
              <a:rPr lang="en-GB" b="1" dirty="0">
                <a:latin typeface="Helvetica" pitchFamily="2" charset="0"/>
              </a:rPr>
              <a:t>Train = </a:t>
            </a:r>
            <a:r>
              <a:rPr lang="en-GB" sz="2400" b="1" dirty="0">
                <a:latin typeface="Helvetica" pitchFamily="2" charset="0"/>
              </a:rPr>
              <a:t>80%</a:t>
            </a:r>
            <a:r>
              <a:rPr lang="en-GB" b="1" dirty="0">
                <a:latin typeface="Helvetica" pitchFamily="2" charset="0"/>
              </a:rPr>
              <a:t>	Test = </a:t>
            </a:r>
            <a:r>
              <a:rPr lang="en-GB" sz="2400" b="1" dirty="0">
                <a:latin typeface="Helvetica" pitchFamily="2" charset="0"/>
              </a:rPr>
              <a:t>20%</a:t>
            </a:r>
          </a:p>
          <a:p>
            <a:pPr marL="0" indent="0" algn="ctr">
              <a:buFont typeface="Arial" pitchFamily="34" charset="0"/>
              <a:buNone/>
            </a:pPr>
            <a:endParaRPr lang="en-GB" b="1" dirty="0">
              <a:latin typeface="Helvetica" pitchFamily="2" charset="0"/>
            </a:endParaRPr>
          </a:p>
          <a:p>
            <a:pPr marL="0" indent="0" algn="ctr">
              <a:buFont typeface="Arial" pitchFamily="34" charset="0"/>
              <a:buNone/>
            </a:pPr>
            <a:r>
              <a:rPr lang="en-GB" b="1" dirty="0">
                <a:solidFill>
                  <a:schemeClr val="accent1"/>
                </a:solidFill>
                <a:latin typeface="Helvetica" pitchFamily="2" charset="0"/>
              </a:rPr>
              <a:t>Logistic Model</a:t>
            </a:r>
          </a:p>
          <a:p>
            <a:pPr marL="0" indent="0" algn="ctr">
              <a:buFont typeface="Arial" pitchFamily="34" charset="0"/>
              <a:buNone/>
            </a:pPr>
            <a:r>
              <a:rPr lang="en-GB" b="1" dirty="0">
                <a:latin typeface="Helvetica" pitchFamily="2" charset="0"/>
              </a:rPr>
              <a:t>Target ~ All Variables</a:t>
            </a:r>
          </a:p>
        </p:txBody>
      </p:sp>
      <p:pic>
        <p:nvPicPr>
          <p:cNvPr id="5" name="Picture 4" descr="Chart, line chart&#10;&#10;Description automatically generated">
            <a:extLst>
              <a:ext uri="{FF2B5EF4-FFF2-40B4-BE49-F238E27FC236}">
                <a16:creationId xmlns:a16="http://schemas.microsoft.com/office/drawing/2014/main" id="{AD4B76FD-933A-AF10-A989-1F5B91E8C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072" y="926132"/>
            <a:ext cx="3936160" cy="2646884"/>
          </a:xfrm>
          <a:prstGeom prst="rect">
            <a:avLst/>
          </a:prstGeom>
        </p:spPr>
      </p:pic>
      <p:pic>
        <p:nvPicPr>
          <p:cNvPr id="8" name="Picture 7" descr="Text&#10;&#10;Description automatically generated">
            <a:extLst>
              <a:ext uri="{FF2B5EF4-FFF2-40B4-BE49-F238E27FC236}">
                <a16:creationId xmlns:a16="http://schemas.microsoft.com/office/drawing/2014/main" id="{53626950-EEB8-7898-BC63-CDCE04E33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2780928"/>
            <a:ext cx="4497509" cy="2031325"/>
          </a:xfrm>
          <a:prstGeom prst="rect">
            <a:avLst/>
          </a:prstGeom>
        </p:spPr>
      </p:pic>
      <p:sp>
        <p:nvSpPr>
          <p:cNvPr id="9" name="TextBox 8">
            <a:extLst>
              <a:ext uri="{FF2B5EF4-FFF2-40B4-BE49-F238E27FC236}">
                <a16:creationId xmlns:a16="http://schemas.microsoft.com/office/drawing/2014/main" id="{B645DE4A-7280-73FF-EDC6-130FD66A6D4F}"/>
              </a:ext>
            </a:extLst>
          </p:cNvPr>
          <p:cNvSpPr txBox="1"/>
          <p:nvPr/>
        </p:nvSpPr>
        <p:spPr>
          <a:xfrm>
            <a:off x="6616563" y="4990728"/>
            <a:ext cx="4032448" cy="1138773"/>
          </a:xfrm>
          <a:prstGeom prst="rect">
            <a:avLst/>
          </a:prstGeom>
          <a:noFill/>
        </p:spPr>
        <p:txBody>
          <a:bodyPr wrap="square">
            <a:spAutoFit/>
          </a:bodyPr>
          <a:lstStyle/>
          <a:p>
            <a:pPr marL="0" indent="0" algn="ctr">
              <a:buFont typeface="Arial" pitchFamily="34" charset="0"/>
              <a:buNone/>
            </a:pPr>
            <a:r>
              <a:rPr lang="en-GB" b="1" dirty="0">
                <a:latin typeface="Helvetica" pitchFamily="2" charset="0"/>
              </a:rPr>
              <a:t>Accuracy</a:t>
            </a:r>
          </a:p>
          <a:p>
            <a:pPr marL="0" indent="0" algn="ctr">
              <a:buFont typeface="Arial" pitchFamily="34" charset="0"/>
              <a:buNone/>
            </a:pPr>
            <a:r>
              <a:rPr lang="en-GB" sz="5000" b="1" dirty="0">
                <a:solidFill>
                  <a:schemeClr val="accent1"/>
                </a:solidFill>
                <a:latin typeface="Helvetica" pitchFamily="2" charset="0"/>
              </a:rPr>
              <a:t>~ 79.6%</a:t>
            </a:r>
          </a:p>
        </p:txBody>
      </p:sp>
      <p:pic>
        <p:nvPicPr>
          <p:cNvPr id="4" name="Picture 3" descr="Chart, diagram&#10;&#10;Description automatically generated">
            <a:extLst>
              <a:ext uri="{FF2B5EF4-FFF2-40B4-BE49-F238E27FC236}">
                <a16:creationId xmlns:a16="http://schemas.microsoft.com/office/drawing/2014/main" id="{D3ECDA73-6B6E-8BF4-553D-1C3C3B6470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0314" y="3645024"/>
            <a:ext cx="3231676" cy="3109590"/>
          </a:xfrm>
          <a:prstGeom prst="rect">
            <a:avLst/>
          </a:prstGeom>
        </p:spPr>
      </p:pic>
    </p:spTree>
    <p:extLst>
      <p:ext uri="{BB962C8B-B14F-4D97-AF65-F5344CB8AC3E}">
        <p14:creationId xmlns:p14="http://schemas.microsoft.com/office/powerpoint/2010/main" val="324490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5013176"/>
            <a:ext cx="7772400" cy="873124"/>
          </a:xfrm>
        </p:spPr>
        <p:txBody>
          <a:bodyPr rtlCol="0"/>
          <a:lstStyle/>
          <a:p>
            <a:pPr rtl="0"/>
            <a:r>
              <a:rPr lang="en-GB" dirty="0"/>
              <a:t>Dimension Reduction</a:t>
            </a:r>
          </a:p>
        </p:txBody>
      </p:sp>
      <p:pic>
        <p:nvPicPr>
          <p:cNvPr id="4" name="Graphic 3" descr="Priorities with solid fill">
            <a:extLst>
              <a:ext uri="{FF2B5EF4-FFF2-40B4-BE49-F238E27FC236}">
                <a16:creationId xmlns:a16="http://schemas.microsoft.com/office/drawing/2014/main" id="{4D560F0D-DFA2-FFDF-4C25-2515AFD03C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3392" y="476672"/>
            <a:ext cx="4824536" cy="4824536"/>
          </a:xfrm>
          <a:prstGeom prst="rect">
            <a:avLst/>
          </a:prstGeom>
        </p:spPr>
      </p:pic>
    </p:spTree>
    <p:extLst>
      <p:ext uri="{BB962C8B-B14F-4D97-AF65-F5344CB8AC3E}">
        <p14:creationId xmlns:p14="http://schemas.microsoft.com/office/powerpoint/2010/main" val="300711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dirty="0"/>
              <a:t>CORRESPONDANCE ANALYSIS</a:t>
            </a:r>
          </a:p>
        </p:txBody>
      </p:sp>
      <p:sp>
        <p:nvSpPr>
          <p:cNvPr id="5" name="TextBox 4">
            <a:extLst>
              <a:ext uri="{FF2B5EF4-FFF2-40B4-BE49-F238E27FC236}">
                <a16:creationId xmlns:a16="http://schemas.microsoft.com/office/drawing/2014/main" id="{C3CF80F3-5834-D431-F538-7565E55B320A}"/>
              </a:ext>
            </a:extLst>
          </p:cNvPr>
          <p:cNvSpPr txBox="1"/>
          <p:nvPr/>
        </p:nvSpPr>
        <p:spPr>
          <a:xfrm>
            <a:off x="6240016" y="1988840"/>
            <a:ext cx="5544616" cy="1015663"/>
          </a:xfrm>
          <a:prstGeom prst="rect">
            <a:avLst/>
          </a:prstGeom>
          <a:noFill/>
        </p:spPr>
        <p:txBody>
          <a:bodyPr wrap="square">
            <a:spAutoFit/>
          </a:bodyPr>
          <a:lstStyle/>
          <a:p>
            <a:pPr marL="0" indent="0" algn="ctr">
              <a:buFont typeface="Arial" pitchFamily="34" charset="0"/>
              <a:buNone/>
            </a:pPr>
            <a:r>
              <a:rPr lang="en-GB" sz="2000" b="1" dirty="0">
                <a:latin typeface="Helvetica" pitchFamily="2" charset="0"/>
              </a:rPr>
              <a:t>The row and the column variables are statistically significantly associated as our p-value &lt; 0.05.</a:t>
            </a:r>
          </a:p>
        </p:txBody>
      </p:sp>
      <p:pic>
        <p:nvPicPr>
          <p:cNvPr id="6" name="Picture 5">
            <a:extLst>
              <a:ext uri="{FF2B5EF4-FFF2-40B4-BE49-F238E27FC236}">
                <a16:creationId xmlns:a16="http://schemas.microsoft.com/office/drawing/2014/main" id="{8DD90D2B-477F-2EA8-A658-A6BFC970BE4B}"/>
              </a:ext>
            </a:extLst>
          </p:cNvPr>
          <p:cNvPicPr>
            <a:picLocks noChangeAspect="1"/>
          </p:cNvPicPr>
          <p:nvPr/>
        </p:nvPicPr>
        <p:blipFill>
          <a:blip r:embed="rId3"/>
          <a:stretch>
            <a:fillRect/>
          </a:stretch>
        </p:blipFill>
        <p:spPr>
          <a:xfrm>
            <a:off x="293295" y="2024563"/>
            <a:ext cx="5829300" cy="1092200"/>
          </a:xfrm>
          <a:prstGeom prst="rect">
            <a:avLst/>
          </a:prstGeom>
        </p:spPr>
      </p:pic>
      <p:pic>
        <p:nvPicPr>
          <p:cNvPr id="11" name="Picture 10">
            <a:extLst>
              <a:ext uri="{FF2B5EF4-FFF2-40B4-BE49-F238E27FC236}">
                <a16:creationId xmlns:a16="http://schemas.microsoft.com/office/drawing/2014/main" id="{C2BC338C-9AEC-6BBA-132F-A5F751C9F8FF}"/>
              </a:ext>
            </a:extLst>
          </p:cNvPr>
          <p:cNvPicPr>
            <a:picLocks noChangeAspect="1"/>
          </p:cNvPicPr>
          <p:nvPr/>
        </p:nvPicPr>
        <p:blipFill>
          <a:blip r:embed="rId4"/>
          <a:stretch>
            <a:fillRect/>
          </a:stretch>
        </p:blipFill>
        <p:spPr>
          <a:xfrm>
            <a:off x="293294" y="3284984"/>
            <a:ext cx="5802705" cy="3237171"/>
          </a:xfrm>
          <a:prstGeom prst="rect">
            <a:avLst/>
          </a:prstGeom>
        </p:spPr>
      </p:pic>
      <p:sp>
        <p:nvSpPr>
          <p:cNvPr id="12" name="TextBox 11">
            <a:extLst>
              <a:ext uri="{FF2B5EF4-FFF2-40B4-BE49-F238E27FC236}">
                <a16:creationId xmlns:a16="http://schemas.microsoft.com/office/drawing/2014/main" id="{555A96E5-0A57-FDA1-97D5-F20473E56021}"/>
              </a:ext>
            </a:extLst>
          </p:cNvPr>
          <p:cNvSpPr txBox="1"/>
          <p:nvPr/>
        </p:nvSpPr>
        <p:spPr>
          <a:xfrm>
            <a:off x="6354090" y="4077072"/>
            <a:ext cx="5544616" cy="707886"/>
          </a:xfrm>
          <a:prstGeom prst="rect">
            <a:avLst/>
          </a:prstGeom>
          <a:noFill/>
        </p:spPr>
        <p:txBody>
          <a:bodyPr wrap="square">
            <a:spAutoFit/>
          </a:bodyPr>
          <a:lstStyle/>
          <a:p>
            <a:pPr marL="0" indent="0" algn="ctr">
              <a:buFont typeface="Arial" pitchFamily="34" charset="0"/>
              <a:buNone/>
            </a:pPr>
            <a:r>
              <a:rPr lang="en-GB" sz="2000" b="1" dirty="0">
                <a:latin typeface="Helvetica" pitchFamily="2" charset="0"/>
              </a:rPr>
              <a:t>This plot shows the larger the circle, the larger the entry.</a:t>
            </a:r>
          </a:p>
        </p:txBody>
      </p:sp>
    </p:spTree>
    <p:extLst>
      <p:ext uri="{BB962C8B-B14F-4D97-AF65-F5344CB8AC3E}">
        <p14:creationId xmlns:p14="http://schemas.microsoft.com/office/powerpoint/2010/main" val="476250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E227D0-EFFC-3EAA-3B14-8EBB2E1F1AFB}"/>
              </a:ext>
            </a:extLst>
          </p:cNvPr>
          <p:cNvPicPr>
            <a:picLocks noChangeAspect="1"/>
          </p:cNvPicPr>
          <p:nvPr/>
        </p:nvPicPr>
        <p:blipFill rotWithShape="1">
          <a:blip r:embed="rId3"/>
          <a:srcRect r="10959"/>
          <a:stretch/>
        </p:blipFill>
        <p:spPr>
          <a:xfrm>
            <a:off x="407368" y="3645024"/>
            <a:ext cx="5040560" cy="2988910"/>
          </a:xfrm>
          <a:prstGeom prst="rect">
            <a:avLst/>
          </a:prstGeom>
        </p:spPr>
      </p:pic>
      <p:sp>
        <p:nvSpPr>
          <p:cNvPr id="3" name="TextBox 2">
            <a:extLst>
              <a:ext uri="{FF2B5EF4-FFF2-40B4-BE49-F238E27FC236}">
                <a16:creationId xmlns:a16="http://schemas.microsoft.com/office/drawing/2014/main" id="{614D4EDE-9059-AE35-DD56-1F4CBD79D005}"/>
              </a:ext>
            </a:extLst>
          </p:cNvPr>
          <p:cNvSpPr txBox="1"/>
          <p:nvPr/>
        </p:nvSpPr>
        <p:spPr>
          <a:xfrm>
            <a:off x="6096000" y="1700829"/>
            <a:ext cx="4957335" cy="707886"/>
          </a:xfrm>
          <a:prstGeom prst="rect">
            <a:avLst/>
          </a:prstGeom>
          <a:noFill/>
        </p:spPr>
        <p:txBody>
          <a:bodyPr wrap="square" rtlCol="0">
            <a:spAutoFit/>
          </a:bodyPr>
          <a:lstStyle/>
          <a:p>
            <a:pPr algn="ctr"/>
            <a:r>
              <a:rPr lang="en-US" sz="2000" b="1" dirty="0">
                <a:latin typeface="Helvetica" pitchFamily="2" charset="0"/>
              </a:rPr>
              <a:t>First two dimensions are overpassing the 70% threshold.</a:t>
            </a:r>
          </a:p>
        </p:txBody>
      </p:sp>
      <p:sp>
        <p:nvSpPr>
          <p:cNvPr id="4" name="TextBox 3">
            <a:extLst>
              <a:ext uri="{FF2B5EF4-FFF2-40B4-BE49-F238E27FC236}">
                <a16:creationId xmlns:a16="http://schemas.microsoft.com/office/drawing/2014/main" id="{60CC9D99-B381-AF34-7218-4B267A8375F1}"/>
              </a:ext>
            </a:extLst>
          </p:cNvPr>
          <p:cNvSpPr txBox="1"/>
          <p:nvPr/>
        </p:nvSpPr>
        <p:spPr>
          <a:xfrm>
            <a:off x="6096000" y="3802955"/>
            <a:ext cx="4957335" cy="984885"/>
          </a:xfrm>
          <a:prstGeom prst="rect">
            <a:avLst/>
          </a:prstGeom>
          <a:noFill/>
        </p:spPr>
        <p:txBody>
          <a:bodyPr wrap="square" rtlCol="0">
            <a:spAutoFit/>
          </a:bodyPr>
          <a:lstStyle/>
          <a:p>
            <a:pPr algn="ctr"/>
            <a:r>
              <a:rPr lang="en-US" sz="2000" b="1" dirty="0">
                <a:latin typeface="Helvetica" pitchFamily="2" charset="0"/>
              </a:rPr>
              <a:t>Scree Plot also shows a huge bend after second dimension.</a:t>
            </a:r>
          </a:p>
          <a:p>
            <a:endParaRPr lang="en-US" dirty="0"/>
          </a:p>
        </p:txBody>
      </p:sp>
      <p:pic>
        <p:nvPicPr>
          <p:cNvPr id="7" name="Picture 6">
            <a:extLst>
              <a:ext uri="{FF2B5EF4-FFF2-40B4-BE49-F238E27FC236}">
                <a16:creationId xmlns:a16="http://schemas.microsoft.com/office/drawing/2014/main" id="{88648596-3898-E2DF-DB5A-7D078C401FA4}"/>
              </a:ext>
            </a:extLst>
          </p:cNvPr>
          <p:cNvPicPr>
            <a:picLocks noChangeAspect="1"/>
          </p:cNvPicPr>
          <p:nvPr/>
        </p:nvPicPr>
        <p:blipFill>
          <a:blip r:embed="rId4"/>
          <a:stretch>
            <a:fillRect/>
          </a:stretch>
        </p:blipFill>
        <p:spPr>
          <a:xfrm>
            <a:off x="422814" y="547931"/>
            <a:ext cx="5040560" cy="3097093"/>
          </a:xfrm>
          <a:prstGeom prst="rect">
            <a:avLst/>
          </a:prstGeom>
        </p:spPr>
      </p:pic>
      <p:sp>
        <p:nvSpPr>
          <p:cNvPr id="8" name="Rectangle 7">
            <a:extLst>
              <a:ext uri="{FF2B5EF4-FFF2-40B4-BE49-F238E27FC236}">
                <a16:creationId xmlns:a16="http://schemas.microsoft.com/office/drawing/2014/main" id="{B13D569E-BC86-D1F9-DA3E-07BE2B7E0EBF}"/>
              </a:ext>
            </a:extLst>
          </p:cNvPr>
          <p:cNvSpPr/>
          <p:nvPr/>
        </p:nvSpPr>
        <p:spPr>
          <a:xfrm>
            <a:off x="4439816" y="980728"/>
            <a:ext cx="792088" cy="36004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EC13C3D-C358-AE38-C8F0-654F81024F62}"/>
              </a:ext>
            </a:extLst>
          </p:cNvPr>
          <p:cNvSpPr txBox="1"/>
          <p:nvPr/>
        </p:nvSpPr>
        <p:spPr>
          <a:xfrm>
            <a:off x="7032104" y="5373216"/>
            <a:ext cx="3600400" cy="677108"/>
          </a:xfrm>
          <a:prstGeom prst="rect">
            <a:avLst/>
          </a:prstGeom>
          <a:noFill/>
        </p:spPr>
        <p:txBody>
          <a:bodyPr wrap="square" rtlCol="0">
            <a:spAutoFit/>
          </a:bodyPr>
          <a:lstStyle/>
          <a:p>
            <a:pPr algn="ctr"/>
            <a:r>
              <a:rPr lang="en-US" sz="2000" b="1" dirty="0">
                <a:latin typeface="Helvetica" pitchFamily="2" charset="0"/>
              </a:rPr>
              <a:t>We will use two dimensions</a:t>
            </a:r>
          </a:p>
          <a:p>
            <a:endParaRPr lang="en-US" dirty="0"/>
          </a:p>
        </p:txBody>
      </p:sp>
    </p:spTree>
    <p:extLst>
      <p:ext uri="{BB962C8B-B14F-4D97-AF65-F5344CB8AC3E}">
        <p14:creationId xmlns:p14="http://schemas.microsoft.com/office/powerpoint/2010/main" val="172746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4D4EDE-9059-AE35-DD56-1F4CBD79D005}"/>
              </a:ext>
            </a:extLst>
          </p:cNvPr>
          <p:cNvSpPr txBox="1"/>
          <p:nvPr/>
        </p:nvSpPr>
        <p:spPr>
          <a:xfrm>
            <a:off x="7274504" y="2706439"/>
            <a:ext cx="4957335" cy="707886"/>
          </a:xfrm>
          <a:prstGeom prst="rect">
            <a:avLst/>
          </a:prstGeom>
          <a:noFill/>
        </p:spPr>
        <p:txBody>
          <a:bodyPr wrap="square" rtlCol="0">
            <a:spAutoFit/>
          </a:bodyPr>
          <a:lstStyle/>
          <a:p>
            <a:pPr algn="ctr"/>
            <a:r>
              <a:rPr lang="en-US" sz="2000" b="1" dirty="0">
                <a:latin typeface="Helvetica" pitchFamily="2" charset="0"/>
              </a:rPr>
              <a:t>First dimension is highly correlated with ‘</a:t>
            </a:r>
            <a:r>
              <a:rPr lang="en-US" sz="2000" b="1" dirty="0" err="1">
                <a:latin typeface="Helvetica" pitchFamily="2" charset="0"/>
              </a:rPr>
              <a:t>fbs</a:t>
            </a:r>
            <a:r>
              <a:rPr lang="en-US" sz="2000" b="1" dirty="0">
                <a:latin typeface="Helvetica" pitchFamily="2" charset="0"/>
              </a:rPr>
              <a:t>’ and ‘</a:t>
            </a:r>
            <a:r>
              <a:rPr lang="en-US" sz="2000" b="1" dirty="0" err="1">
                <a:latin typeface="Helvetica" pitchFamily="2" charset="0"/>
              </a:rPr>
              <a:t>oldpeak</a:t>
            </a:r>
            <a:r>
              <a:rPr lang="en-US" sz="2000" b="1" dirty="0">
                <a:latin typeface="Helvetica" pitchFamily="2" charset="0"/>
              </a:rPr>
              <a:t>’</a:t>
            </a:r>
          </a:p>
        </p:txBody>
      </p:sp>
      <p:pic>
        <p:nvPicPr>
          <p:cNvPr id="5" name="Picture 4">
            <a:extLst>
              <a:ext uri="{FF2B5EF4-FFF2-40B4-BE49-F238E27FC236}">
                <a16:creationId xmlns:a16="http://schemas.microsoft.com/office/drawing/2014/main" id="{322D8C3C-3AF5-EB89-B7FC-E2FA8A327C3B}"/>
              </a:ext>
            </a:extLst>
          </p:cNvPr>
          <p:cNvPicPr>
            <a:picLocks noChangeAspect="1"/>
          </p:cNvPicPr>
          <p:nvPr/>
        </p:nvPicPr>
        <p:blipFill>
          <a:blip r:embed="rId3"/>
          <a:stretch>
            <a:fillRect/>
          </a:stretch>
        </p:blipFill>
        <p:spPr>
          <a:xfrm>
            <a:off x="361736" y="980728"/>
            <a:ext cx="6912768" cy="4369024"/>
          </a:xfrm>
          <a:prstGeom prst="rect">
            <a:avLst/>
          </a:prstGeom>
        </p:spPr>
      </p:pic>
      <p:sp>
        <p:nvSpPr>
          <p:cNvPr id="6" name="Rectangle 5">
            <a:extLst>
              <a:ext uri="{FF2B5EF4-FFF2-40B4-BE49-F238E27FC236}">
                <a16:creationId xmlns:a16="http://schemas.microsoft.com/office/drawing/2014/main" id="{DC557912-2233-2B77-0C18-F74637E2AE97}"/>
              </a:ext>
            </a:extLst>
          </p:cNvPr>
          <p:cNvSpPr/>
          <p:nvPr/>
        </p:nvSpPr>
        <p:spPr>
          <a:xfrm>
            <a:off x="4151784" y="2054519"/>
            <a:ext cx="576064" cy="36004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1D2FF3-EED9-2B75-BA80-89ACD0C86717}"/>
              </a:ext>
            </a:extLst>
          </p:cNvPr>
          <p:cNvSpPr/>
          <p:nvPr/>
        </p:nvSpPr>
        <p:spPr>
          <a:xfrm>
            <a:off x="2423592" y="1340768"/>
            <a:ext cx="720080" cy="36004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568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315EAB-7788-A96B-5B4F-1D584F5257C1}"/>
              </a:ext>
            </a:extLst>
          </p:cNvPr>
          <p:cNvPicPr>
            <a:picLocks noChangeAspect="1"/>
          </p:cNvPicPr>
          <p:nvPr/>
        </p:nvPicPr>
        <p:blipFill>
          <a:blip r:embed="rId3"/>
          <a:stretch>
            <a:fillRect/>
          </a:stretch>
        </p:blipFill>
        <p:spPr>
          <a:xfrm>
            <a:off x="191344" y="1556792"/>
            <a:ext cx="5413851" cy="3426772"/>
          </a:xfrm>
          <a:prstGeom prst="rect">
            <a:avLst/>
          </a:prstGeom>
        </p:spPr>
      </p:pic>
      <p:pic>
        <p:nvPicPr>
          <p:cNvPr id="6" name="Picture 5">
            <a:extLst>
              <a:ext uri="{FF2B5EF4-FFF2-40B4-BE49-F238E27FC236}">
                <a16:creationId xmlns:a16="http://schemas.microsoft.com/office/drawing/2014/main" id="{20304317-1F39-91A7-4141-6723BC83B704}"/>
              </a:ext>
            </a:extLst>
          </p:cNvPr>
          <p:cNvPicPr>
            <a:picLocks noChangeAspect="1"/>
          </p:cNvPicPr>
          <p:nvPr/>
        </p:nvPicPr>
        <p:blipFill>
          <a:blip r:embed="rId4"/>
          <a:stretch>
            <a:fillRect/>
          </a:stretch>
        </p:blipFill>
        <p:spPr>
          <a:xfrm>
            <a:off x="6456040" y="1556792"/>
            <a:ext cx="5450638" cy="3426772"/>
          </a:xfrm>
          <a:prstGeom prst="rect">
            <a:avLst/>
          </a:prstGeom>
        </p:spPr>
      </p:pic>
      <p:sp>
        <p:nvSpPr>
          <p:cNvPr id="10" name="TextBox 9">
            <a:extLst>
              <a:ext uri="{FF2B5EF4-FFF2-40B4-BE49-F238E27FC236}">
                <a16:creationId xmlns:a16="http://schemas.microsoft.com/office/drawing/2014/main" id="{74ABD38F-FC69-27F4-A0DA-12EBEBB6173F}"/>
              </a:ext>
            </a:extLst>
          </p:cNvPr>
          <p:cNvSpPr txBox="1"/>
          <p:nvPr/>
        </p:nvSpPr>
        <p:spPr>
          <a:xfrm>
            <a:off x="3503712" y="332656"/>
            <a:ext cx="4957335" cy="400110"/>
          </a:xfrm>
          <a:prstGeom prst="rect">
            <a:avLst/>
          </a:prstGeom>
          <a:noFill/>
        </p:spPr>
        <p:txBody>
          <a:bodyPr wrap="square" rtlCol="0">
            <a:spAutoFit/>
          </a:bodyPr>
          <a:lstStyle/>
          <a:p>
            <a:pPr algn="ctr"/>
            <a:r>
              <a:rPr lang="en-US" sz="2000" b="1" u="sng" dirty="0">
                <a:latin typeface="Helvetica" pitchFamily="2" charset="0"/>
              </a:rPr>
              <a:t>Contribution of Columns</a:t>
            </a:r>
          </a:p>
        </p:txBody>
      </p:sp>
      <p:sp>
        <p:nvSpPr>
          <p:cNvPr id="12" name="TextBox 11">
            <a:extLst>
              <a:ext uri="{FF2B5EF4-FFF2-40B4-BE49-F238E27FC236}">
                <a16:creationId xmlns:a16="http://schemas.microsoft.com/office/drawing/2014/main" id="{AF87E642-D9C7-11BA-2C4F-52FC24295EA9}"/>
              </a:ext>
            </a:extLst>
          </p:cNvPr>
          <p:cNvSpPr txBox="1"/>
          <p:nvPr/>
        </p:nvSpPr>
        <p:spPr>
          <a:xfrm>
            <a:off x="6672064" y="5474321"/>
            <a:ext cx="4021012" cy="1015663"/>
          </a:xfrm>
          <a:prstGeom prst="rect">
            <a:avLst/>
          </a:prstGeom>
          <a:noFill/>
        </p:spPr>
        <p:txBody>
          <a:bodyPr wrap="square" rtlCol="0">
            <a:spAutoFit/>
          </a:bodyPr>
          <a:lstStyle/>
          <a:p>
            <a:pPr algn="ctr"/>
            <a:r>
              <a:rPr lang="en-US" sz="2000" b="1" dirty="0">
                <a:latin typeface="Helvetica" pitchFamily="2" charset="0"/>
              </a:rPr>
              <a:t>Dimension 2</a:t>
            </a:r>
          </a:p>
          <a:p>
            <a:pPr algn="ctr"/>
            <a:r>
              <a:rPr lang="en-US" sz="2000" b="1" dirty="0">
                <a:latin typeface="Helvetica" pitchFamily="2" charset="0"/>
              </a:rPr>
              <a:t>'</a:t>
            </a:r>
            <a:r>
              <a:rPr lang="en-US" sz="2000" b="1" dirty="0" err="1">
                <a:latin typeface="Helvetica" pitchFamily="2" charset="0"/>
              </a:rPr>
              <a:t>trtbps</a:t>
            </a:r>
            <a:r>
              <a:rPr lang="en-US" sz="2000" b="1" dirty="0">
                <a:latin typeface="Helvetica" pitchFamily="2" charset="0"/>
              </a:rPr>
              <a:t>', 'age', '</a:t>
            </a:r>
            <a:r>
              <a:rPr lang="en-US" sz="2000" b="1" dirty="0" err="1">
                <a:latin typeface="Helvetica" pitchFamily="2" charset="0"/>
              </a:rPr>
              <a:t>thalachh</a:t>
            </a:r>
            <a:r>
              <a:rPr lang="en-US" sz="2000" b="1" dirty="0">
                <a:latin typeface="Helvetica" pitchFamily="2" charset="0"/>
              </a:rPr>
              <a:t>', '</a:t>
            </a:r>
            <a:r>
              <a:rPr lang="en-US" sz="2000" b="1" dirty="0" err="1">
                <a:latin typeface="Helvetica" pitchFamily="2" charset="0"/>
              </a:rPr>
              <a:t>chol</a:t>
            </a:r>
            <a:r>
              <a:rPr lang="en-US" sz="2000" b="1" dirty="0">
                <a:latin typeface="Helvetica" pitchFamily="2" charset="0"/>
              </a:rPr>
              <a:t>' and '</a:t>
            </a:r>
            <a:r>
              <a:rPr lang="en-US" sz="2000" b="1" dirty="0" err="1">
                <a:latin typeface="Helvetica" pitchFamily="2" charset="0"/>
              </a:rPr>
              <a:t>oldpeak</a:t>
            </a:r>
            <a:r>
              <a:rPr lang="en-US" sz="2000" b="1" dirty="0">
                <a:latin typeface="Helvetica" pitchFamily="2" charset="0"/>
              </a:rPr>
              <a:t> '</a:t>
            </a:r>
          </a:p>
        </p:txBody>
      </p:sp>
      <p:sp>
        <p:nvSpPr>
          <p:cNvPr id="13" name="TextBox 12">
            <a:extLst>
              <a:ext uri="{FF2B5EF4-FFF2-40B4-BE49-F238E27FC236}">
                <a16:creationId xmlns:a16="http://schemas.microsoft.com/office/drawing/2014/main" id="{03DE9FEC-AE8D-057F-87BF-EA55D3D1AA01}"/>
              </a:ext>
            </a:extLst>
          </p:cNvPr>
          <p:cNvSpPr txBox="1"/>
          <p:nvPr/>
        </p:nvSpPr>
        <p:spPr>
          <a:xfrm>
            <a:off x="1199456" y="5474322"/>
            <a:ext cx="3217924" cy="1015663"/>
          </a:xfrm>
          <a:prstGeom prst="rect">
            <a:avLst/>
          </a:prstGeom>
          <a:noFill/>
        </p:spPr>
        <p:txBody>
          <a:bodyPr wrap="square" rtlCol="0">
            <a:spAutoFit/>
          </a:bodyPr>
          <a:lstStyle/>
          <a:p>
            <a:pPr algn="ctr"/>
            <a:r>
              <a:rPr lang="en-US" sz="2000" b="1" dirty="0">
                <a:latin typeface="Helvetica" pitchFamily="2" charset="0"/>
              </a:rPr>
              <a:t>Dimension 1</a:t>
            </a:r>
          </a:p>
          <a:p>
            <a:pPr algn="ctr"/>
            <a:r>
              <a:rPr lang="en-US" sz="2000" b="1" dirty="0">
                <a:latin typeface="Helvetica" pitchFamily="2" charset="0"/>
              </a:rPr>
              <a:t>‘</a:t>
            </a:r>
            <a:r>
              <a:rPr lang="en-US" sz="2000" b="1" dirty="0" err="1">
                <a:latin typeface="Helvetica" pitchFamily="2" charset="0"/>
              </a:rPr>
              <a:t>chol</a:t>
            </a:r>
            <a:r>
              <a:rPr lang="en-US" sz="2000" b="1" dirty="0">
                <a:latin typeface="Helvetica" pitchFamily="2" charset="0"/>
              </a:rPr>
              <a:t>’ and ‘</a:t>
            </a:r>
            <a:r>
              <a:rPr lang="en-US" sz="2000" b="1" dirty="0" err="1">
                <a:latin typeface="Helvetica" pitchFamily="2" charset="0"/>
              </a:rPr>
              <a:t>thalachh</a:t>
            </a:r>
            <a:r>
              <a:rPr lang="en-US" sz="2000" b="1" dirty="0">
                <a:latin typeface="Helvetica" pitchFamily="2" charset="0"/>
              </a:rPr>
              <a:t>’</a:t>
            </a:r>
          </a:p>
          <a:p>
            <a:pPr algn="ctr"/>
            <a:endParaRPr lang="en-US" sz="2000" b="1" dirty="0">
              <a:latin typeface="Helvetica" pitchFamily="2" charset="0"/>
            </a:endParaRPr>
          </a:p>
        </p:txBody>
      </p:sp>
    </p:spTree>
    <p:extLst>
      <p:ext uri="{BB962C8B-B14F-4D97-AF65-F5344CB8AC3E}">
        <p14:creationId xmlns:p14="http://schemas.microsoft.com/office/powerpoint/2010/main" val="313870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4D4EDE-9059-AE35-DD56-1F4CBD79D005}"/>
              </a:ext>
            </a:extLst>
          </p:cNvPr>
          <p:cNvSpPr txBox="1"/>
          <p:nvPr/>
        </p:nvSpPr>
        <p:spPr>
          <a:xfrm>
            <a:off x="7176119" y="2433341"/>
            <a:ext cx="4957335" cy="400110"/>
          </a:xfrm>
          <a:prstGeom prst="rect">
            <a:avLst/>
          </a:prstGeom>
          <a:noFill/>
        </p:spPr>
        <p:txBody>
          <a:bodyPr wrap="square" rtlCol="0">
            <a:spAutoFit/>
          </a:bodyPr>
          <a:lstStyle/>
          <a:p>
            <a:pPr algn="ctr"/>
            <a:r>
              <a:rPr lang="en-US" sz="2000" b="1" dirty="0">
                <a:latin typeface="Helvetica" pitchFamily="2" charset="0"/>
              </a:rPr>
              <a:t>Quality of fit for columns</a:t>
            </a:r>
          </a:p>
        </p:txBody>
      </p:sp>
      <p:pic>
        <p:nvPicPr>
          <p:cNvPr id="2" name="Picture 1">
            <a:extLst>
              <a:ext uri="{FF2B5EF4-FFF2-40B4-BE49-F238E27FC236}">
                <a16:creationId xmlns:a16="http://schemas.microsoft.com/office/drawing/2014/main" id="{2C050934-1568-4079-C7BE-948956FC1520}"/>
              </a:ext>
            </a:extLst>
          </p:cNvPr>
          <p:cNvPicPr>
            <a:picLocks noChangeAspect="1"/>
          </p:cNvPicPr>
          <p:nvPr/>
        </p:nvPicPr>
        <p:blipFill>
          <a:blip r:embed="rId3"/>
          <a:stretch>
            <a:fillRect/>
          </a:stretch>
        </p:blipFill>
        <p:spPr>
          <a:xfrm>
            <a:off x="335360" y="1052736"/>
            <a:ext cx="6570299" cy="4251370"/>
          </a:xfrm>
          <a:prstGeom prst="rect">
            <a:avLst/>
          </a:prstGeom>
        </p:spPr>
      </p:pic>
      <p:sp>
        <p:nvSpPr>
          <p:cNvPr id="4" name="TextBox 3">
            <a:extLst>
              <a:ext uri="{FF2B5EF4-FFF2-40B4-BE49-F238E27FC236}">
                <a16:creationId xmlns:a16="http://schemas.microsoft.com/office/drawing/2014/main" id="{AD944E51-8DB2-9A94-AFFD-AA564C87E06C}"/>
              </a:ext>
            </a:extLst>
          </p:cNvPr>
          <p:cNvSpPr txBox="1"/>
          <p:nvPr/>
        </p:nvSpPr>
        <p:spPr>
          <a:xfrm>
            <a:off x="7176120" y="3209200"/>
            <a:ext cx="4957335" cy="1015663"/>
          </a:xfrm>
          <a:prstGeom prst="rect">
            <a:avLst/>
          </a:prstGeom>
          <a:noFill/>
        </p:spPr>
        <p:txBody>
          <a:bodyPr wrap="square" rtlCol="0">
            <a:spAutoFit/>
          </a:bodyPr>
          <a:lstStyle/>
          <a:p>
            <a:pPr algn="ctr"/>
            <a:r>
              <a:rPr lang="en-US" sz="2000" b="1" dirty="0">
                <a:latin typeface="Helvetica" pitchFamily="2" charset="0"/>
              </a:rPr>
              <a:t>Chol, </a:t>
            </a:r>
            <a:r>
              <a:rPr lang="en-US" sz="2000" b="1" dirty="0" err="1">
                <a:latin typeface="Helvetica" pitchFamily="2" charset="0"/>
              </a:rPr>
              <a:t>trtbps</a:t>
            </a:r>
            <a:r>
              <a:rPr lang="en-US" sz="2000" b="1" dirty="0">
                <a:latin typeface="Helvetica" pitchFamily="2" charset="0"/>
              </a:rPr>
              <a:t> and </a:t>
            </a:r>
            <a:r>
              <a:rPr lang="en-US" sz="2000" b="1" dirty="0" err="1">
                <a:latin typeface="Helvetica" pitchFamily="2" charset="0"/>
              </a:rPr>
              <a:t>thalachh</a:t>
            </a:r>
            <a:r>
              <a:rPr lang="en-US" sz="2000" b="1" dirty="0">
                <a:latin typeface="Helvetica" pitchFamily="2" charset="0"/>
              </a:rPr>
              <a:t> are most significant followed by age, </a:t>
            </a:r>
            <a:r>
              <a:rPr lang="en-US" sz="2000" b="1" dirty="0" err="1">
                <a:latin typeface="Helvetica" pitchFamily="2" charset="0"/>
              </a:rPr>
              <a:t>oldeprak</a:t>
            </a:r>
            <a:r>
              <a:rPr lang="en-US" sz="2000" b="1" dirty="0">
                <a:latin typeface="Helvetica" pitchFamily="2" charset="0"/>
              </a:rPr>
              <a:t> and output</a:t>
            </a:r>
          </a:p>
        </p:txBody>
      </p:sp>
      <p:sp>
        <p:nvSpPr>
          <p:cNvPr id="8" name="Rectangle 7">
            <a:extLst>
              <a:ext uri="{FF2B5EF4-FFF2-40B4-BE49-F238E27FC236}">
                <a16:creationId xmlns:a16="http://schemas.microsoft.com/office/drawing/2014/main" id="{2B6AE28C-FCC8-AB88-FFE7-E58D0CA16492}"/>
              </a:ext>
            </a:extLst>
          </p:cNvPr>
          <p:cNvSpPr/>
          <p:nvPr/>
        </p:nvSpPr>
        <p:spPr>
          <a:xfrm>
            <a:off x="2639616" y="3356992"/>
            <a:ext cx="432048" cy="28803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1FC2082-0231-0A09-D44F-1E77E9F5DC1D}"/>
              </a:ext>
            </a:extLst>
          </p:cNvPr>
          <p:cNvSpPr/>
          <p:nvPr/>
        </p:nvSpPr>
        <p:spPr>
          <a:xfrm>
            <a:off x="3620509" y="2899836"/>
            <a:ext cx="432048" cy="28803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113950-067C-F32F-F356-4F817FF6FFDA}"/>
              </a:ext>
            </a:extLst>
          </p:cNvPr>
          <p:cNvSpPr/>
          <p:nvPr/>
        </p:nvSpPr>
        <p:spPr>
          <a:xfrm>
            <a:off x="4052556" y="3429000"/>
            <a:ext cx="531275" cy="28803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ECE3EC-F026-1543-5983-13405767E3E8}"/>
              </a:ext>
            </a:extLst>
          </p:cNvPr>
          <p:cNvSpPr/>
          <p:nvPr/>
        </p:nvSpPr>
        <p:spPr>
          <a:xfrm>
            <a:off x="3287687" y="2860487"/>
            <a:ext cx="332821" cy="28803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8FAEE5-59EB-65E7-4972-9207E644FE08}"/>
              </a:ext>
            </a:extLst>
          </p:cNvPr>
          <p:cNvSpPr/>
          <p:nvPr/>
        </p:nvSpPr>
        <p:spPr>
          <a:xfrm>
            <a:off x="1847528" y="1409878"/>
            <a:ext cx="576064" cy="21892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8E58064-F0BF-FE43-2FBE-E7099FB7D040}"/>
              </a:ext>
            </a:extLst>
          </p:cNvPr>
          <p:cNvSpPr/>
          <p:nvPr/>
        </p:nvSpPr>
        <p:spPr>
          <a:xfrm>
            <a:off x="5519936" y="4437112"/>
            <a:ext cx="576064" cy="28803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16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9220"/>
            <a:ext cx="10058400" cy="1325563"/>
          </a:xfrm>
        </p:spPr>
        <p:txBody>
          <a:bodyPr rtlCol="0" anchor="ctr">
            <a:normAutofit/>
          </a:bodyPr>
          <a:lstStyle/>
          <a:p>
            <a:pPr rtl="0"/>
            <a:r>
              <a:rPr lang="en-GB" b="1" dirty="0"/>
              <a:t>ABOUT</a:t>
            </a:r>
          </a:p>
        </p:txBody>
      </p:sp>
      <p:sp>
        <p:nvSpPr>
          <p:cNvPr id="3" name="Content Placeholder 2"/>
          <p:cNvSpPr>
            <a:spLocks noGrp="1"/>
          </p:cNvSpPr>
          <p:nvPr>
            <p:ph sz="half" idx="1"/>
          </p:nvPr>
        </p:nvSpPr>
        <p:spPr>
          <a:xfrm>
            <a:off x="1049928" y="2276872"/>
            <a:ext cx="5046072" cy="3393976"/>
          </a:xfrm>
        </p:spPr>
        <p:txBody>
          <a:bodyPr rtlCol="0">
            <a:noAutofit/>
          </a:bodyPr>
          <a:lstStyle/>
          <a:p>
            <a:pPr marL="0" indent="0" algn="just">
              <a:buNone/>
            </a:pPr>
            <a:r>
              <a:rPr lang="en-IN" b="1" dirty="0">
                <a:effectLst/>
                <a:latin typeface="Helvetica" pitchFamily="2" charset="0"/>
              </a:rPr>
              <a:t>This study aims to analyse the Heart Attack dataset and will apply Dimensionality</a:t>
            </a:r>
            <a:r>
              <a:rPr lang="en-IN" b="1" dirty="0">
                <a:latin typeface="Helvetica" pitchFamily="2" charset="0"/>
              </a:rPr>
              <a:t> </a:t>
            </a:r>
            <a:r>
              <a:rPr lang="en-IN" b="1" dirty="0">
                <a:effectLst/>
                <a:latin typeface="Helvetica" pitchFamily="2" charset="0"/>
              </a:rPr>
              <a:t>Reduction techniques eventually building a classification model to do the predictions.</a:t>
            </a:r>
          </a:p>
          <a:p>
            <a:pPr marL="0" indent="0" algn="just">
              <a:buNone/>
            </a:pPr>
            <a:r>
              <a:rPr lang="en-IN" b="1" dirty="0">
                <a:effectLst/>
                <a:latin typeface="Helvetica" pitchFamily="2" charset="0"/>
              </a:rPr>
              <a:t>The dataset includes a sample of patients within the age group of 29 and 77 years. The data is segregated between males and females.</a:t>
            </a:r>
          </a:p>
          <a:p>
            <a:pPr marL="0" indent="0" algn="just" rtl="0">
              <a:buNone/>
            </a:pPr>
            <a:endParaRPr lang="en-GB" dirty="0">
              <a:latin typeface="Helvetica" pitchFamily="2" charset="0"/>
            </a:endParaRPr>
          </a:p>
        </p:txBody>
      </p:sp>
      <p:pic>
        <p:nvPicPr>
          <p:cNvPr id="5" name="Graphic 4" descr="Heart with pulse with solid fill">
            <a:extLst>
              <a:ext uri="{FF2B5EF4-FFF2-40B4-BE49-F238E27FC236}">
                <a16:creationId xmlns:a16="http://schemas.microsoft.com/office/drawing/2014/main" id="{B42DE770-E34C-475E-7025-6C783CAA67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3215" y="1634753"/>
            <a:ext cx="5223247" cy="5223247"/>
          </a:xfrm>
          <a:prstGeom prst="rect">
            <a:avLst/>
          </a:prstGeom>
        </p:spPr>
      </p:pic>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5555-3453-83B6-0834-84F73EE821B0}"/>
              </a:ext>
            </a:extLst>
          </p:cNvPr>
          <p:cNvSpPr txBox="1">
            <a:spLocks/>
          </p:cNvSpPr>
          <p:nvPr/>
        </p:nvSpPr>
        <p:spPr>
          <a:xfrm>
            <a:off x="1055440" y="548680"/>
            <a:ext cx="3589040" cy="593476"/>
          </a:xfrm>
          <a:prstGeom prst="rect">
            <a:avLst/>
          </a:prstGeom>
        </p:spPr>
        <p:txBody>
          <a:bodyPr rtlCol="0"/>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GB" dirty="0">
                <a:solidFill>
                  <a:schemeClr val="accent1"/>
                </a:solidFill>
              </a:rPr>
              <a:t>BARLETT’S TEST</a:t>
            </a:r>
          </a:p>
        </p:txBody>
      </p:sp>
      <p:sp>
        <p:nvSpPr>
          <p:cNvPr id="5" name="Content Placeholder 2">
            <a:extLst>
              <a:ext uri="{FF2B5EF4-FFF2-40B4-BE49-F238E27FC236}">
                <a16:creationId xmlns:a16="http://schemas.microsoft.com/office/drawing/2014/main" id="{58183DC3-83D2-7B02-C829-726EBCF42E2E}"/>
              </a:ext>
            </a:extLst>
          </p:cNvPr>
          <p:cNvSpPr txBox="1">
            <a:spLocks/>
          </p:cNvSpPr>
          <p:nvPr/>
        </p:nvSpPr>
        <p:spPr>
          <a:xfrm>
            <a:off x="6425716" y="2704822"/>
            <a:ext cx="4902056" cy="1029656"/>
          </a:xfrm>
          <a:prstGeom prst="rect">
            <a:avLst/>
          </a:prstGeom>
        </p:spPr>
        <p:txBody>
          <a:bodyPr rtlCol="0">
            <a:no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lgn="just">
              <a:buFont typeface="Arial" pitchFamily="34" charset="0"/>
              <a:buNone/>
            </a:pPr>
            <a:endParaRPr lang="en-GB" b="1" dirty="0">
              <a:latin typeface="Helvetica" pitchFamily="2" charset="0"/>
            </a:endParaRPr>
          </a:p>
        </p:txBody>
      </p:sp>
      <p:sp>
        <p:nvSpPr>
          <p:cNvPr id="7" name="TextBox 6">
            <a:extLst>
              <a:ext uri="{FF2B5EF4-FFF2-40B4-BE49-F238E27FC236}">
                <a16:creationId xmlns:a16="http://schemas.microsoft.com/office/drawing/2014/main" id="{2AFE5785-BBC6-67FC-8D03-48C2C4E1A200}"/>
              </a:ext>
            </a:extLst>
          </p:cNvPr>
          <p:cNvSpPr txBox="1"/>
          <p:nvPr/>
        </p:nvSpPr>
        <p:spPr>
          <a:xfrm>
            <a:off x="473695" y="4797152"/>
            <a:ext cx="4752523" cy="1200329"/>
          </a:xfrm>
          <a:prstGeom prst="rect">
            <a:avLst/>
          </a:prstGeom>
          <a:noFill/>
        </p:spPr>
        <p:txBody>
          <a:bodyPr wrap="square">
            <a:spAutoFit/>
          </a:bodyPr>
          <a:lstStyle/>
          <a:p>
            <a:pPr marL="0" indent="0" algn="just">
              <a:buFont typeface="Arial" pitchFamily="34" charset="0"/>
              <a:buNone/>
            </a:pPr>
            <a:r>
              <a:rPr lang="en-GB" b="1" dirty="0">
                <a:latin typeface="Helvetica" pitchFamily="2" charset="0"/>
              </a:rPr>
              <a:t>The output shows that the p-value for the test came out to be less than the value of threshold value 0.05, hence we can use the dimension reduction on the data.</a:t>
            </a:r>
          </a:p>
        </p:txBody>
      </p:sp>
      <p:sp>
        <p:nvSpPr>
          <p:cNvPr id="8" name="Title 1">
            <a:extLst>
              <a:ext uri="{FF2B5EF4-FFF2-40B4-BE49-F238E27FC236}">
                <a16:creationId xmlns:a16="http://schemas.microsoft.com/office/drawing/2014/main" id="{65862301-A8B8-4C15-0877-4F15D726320A}"/>
              </a:ext>
            </a:extLst>
          </p:cNvPr>
          <p:cNvSpPr txBox="1">
            <a:spLocks/>
          </p:cNvSpPr>
          <p:nvPr/>
        </p:nvSpPr>
        <p:spPr>
          <a:xfrm>
            <a:off x="7218261" y="548680"/>
            <a:ext cx="3589040" cy="593476"/>
          </a:xfrm>
          <a:prstGeom prst="rect">
            <a:avLst/>
          </a:prstGeom>
        </p:spPr>
        <p:txBody>
          <a:bodyPr rtlCol="0"/>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pPr algn="ctr"/>
            <a:r>
              <a:rPr lang="en-GB" dirty="0">
                <a:solidFill>
                  <a:schemeClr val="accent1"/>
                </a:solidFill>
              </a:rPr>
              <a:t>KAISER-MEYER-OLKIN (KMO)</a:t>
            </a:r>
          </a:p>
        </p:txBody>
      </p:sp>
      <p:cxnSp>
        <p:nvCxnSpPr>
          <p:cNvPr id="10" name="Straight Connector 9">
            <a:extLst>
              <a:ext uri="{FF2B5EF4-FFF2-40B4-BE49-F238E27FC236}">
                <a16:creationId xmlns:a16="http://schemas.microsoft.com/office/drawing/2014/main" id="{3875F1AD-24A8-3BD9-760D-8152EE18F16D}"/>
              </a:ext>
            </a:extLst>
          </p:cNvPr>
          <p:cNvCxnSpPr/>
          <p:nvPr/>
        </p:nvCxnSpPr>
        <p:spPr>
          <a:xfrm>
            <a:off x="5879976" y="845418"/>
            <a:ext cx="0" cy="5040560"/>
          </a:xfrm>
          <a:prstGeom prst="line">
            <a:avLst/>
          </a:prstGeom>
        </p:spPr>
        <p:style>
          <a:lnRef idx="3">
            <a:schemeClr val="accent1"/>
          </a:lnRef>
          <a:fillRef idx="0">
            <a:schemeClr val="accent1"/>
          </a:fillRef>
          <a:effectRef idx="2">
            <a:schemeClr val="accent1"/>
          </a:effectRef>
          <a:fontRef idx="minor">
            <a:schemeClr val="tx1"/>
          </a:fontRef>
        </p:style>
      </p:cxnSp>
      <p:pic>
        <p:nvPicPr>
          <p:cNvPr id="6" name="Picture 5" descr="Text&#10;&#10;Description automatically generated with low confidence">
            <a:extLst>
              <a:ext uri="{FF2B5EF4-FFF2-40B4-BE49-F238E27FC236}">
                <a16:creationId xmlns:a16="http://schemas.microsoft.com/office/drawing/2014/main" id="{68248130-6586-BE00-0A2D-1211DD67BF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941" y="1579971"/>
            <a:ext cx="2624033" cy="2899281"/>
          </a:xfrm>
          <a:prstGeom prst="rect">
            <a:avLst/>
          </a:prstGeom>
        </p:spPr>
      </p:pic>
      <p:pic>
        <p:nvPicPr>
          <p:cNvPr id="11" name="Picture 10" descr="Text, letter&#10;&#10;Description automatically generated with medium confidence">
            <a:extLst>
              <a:ext uri="{FF2B5EF4-FFF2-40B4-BE49-F238E27FC236}">
                <a16:creationId xmlns:a16="http://schemas.microsoft.com/office/drawing/2014/main" id="{F8B236D7-4716-2ECC-B958-142E7B9DE6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9640" y="2247439"/>
            <a:ext cx="5766283" cy="1564343"/>
          </a:xfrm>
          <a:prstGeom prst="rect">
            <a:avLst/>
          </a:prstGeom>
        </p:spPr>
      </p:pic>
      <p:sp>
        <p:nvSpPr>
          <p:cNvPr id="13" name="TextBox 12">
            <a:extLst>
              <a:ext uri="{FF2B5EF4-FFF2-40B4-BE49-F238E27FC236}">
                <a16:creationId xmlns:a16="http://schemas.microsoft.com/office/drawing/2014/main" id="{79721A90-1DC1-E520-33D2-E604308C6ABC}"/>
              </a:ext>
            </a:extLst>
          </p:cNvPr>
          <p:cNvSpPr txBox="1"/>
          <p:nvPr/>
        </p:nvSpPr>
        <p:spPr>
          <a:xfrm>
            <a:off x="6473755" y="4797152"/>
            <a:ext cx="5217819" cy="923330"/>
          </a:xfrm>
          <a:prstGeom prst="rect">
            <a:avLst/>
          </a:prstGeom>
          <a:noFill/>
        </p:spPr>
        <p:txBody>
          <a:bodyPr wrap="square">
            <a:spAutoFit/>
          </a:bodyPr>
          <a:lstStyle/>
          <a:p>
            <a:pPr marL="0" indent="0" algn="just">
              <a:buFont typeface="Arial" pitchFamily="34" charset="0"/>
              <a:buNone/>
            </a:pPr>
            <a:r>
              <a:rPr lang="en-GB" b="1" dirty="0">
                <a:latin typeface="Helvetica" pitchFamily="2" charset="0"/>
              </a:rPr>
              <a:t>The Overall score for KMO came out to be 73% which is more than cut-off i.e. 60%, so we can go forward with the dimension reduction.</a:t>
            </a:r>
          </a:p>
        </p:txBody>
      </p:sp>
    </p:spTree>
    <p:extLst>
      <p:ext uri="{BB962C8B-B14F-4D97-AF65-F5344CB8AC3E}">
        <p14:creationId xmlns:p14="http://schemas.microsoft.com/office/powerpoint/2010/main" val="207881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rtl="0"/>
            <a:r>
              <a:rPr lang="en-GB" sz="4000" dirty="0"/>
              <a:t>PRINCIPAL COMPONENT ANALYSIS (PCA)</a:t>
            </a:r>
          </a:p>
        </p:txBody>
      </p:sp>
      <p:sp>
        <p:nvSpPr>
          <p:cNvPr id="11" name="TextBox 10">
            <a:extLst>
              <a:ext uri="{FF2B5EF4-FFF2-40B4-BE49-F238E27FC236}">
                <a16:creationId xmlns:a16="http://schemas.microsoft.com/office/drawing/2014/main" id="{6BB56C6F-2485-2D8A-4CBF-CC505099ABDB}"/>
              </a:ext>
            </a:extLst>
          </p:cNvPr>
          <p:cNvSpPr txBox="1"/>
          <p:nvPr/>
        </p:nvSpPr>
        <p:spPr>
          <a:xfrm>
            <a:off x="6768306" y="1837511"/>
            <a:ext cx="4752523" cy="1477328"/>
          </a:xfrm>
          <a:prstGeom prst="rect">
            <a:avLst/>
          </a:prstGeom>
          <a:noFill/>
        </p:spPr>
        <p:txBody>
          <a:bodyPr wrap="square">
            <a:spAutoFit/>
          </a:bodyPr>
          <a:lstStyle/>
          <a:p>
            <a:pPr marL="0" indent="0" algn="just">
              <a:buFont typeface="Arial" pitchFamily="34" charset="0"/>
              <a:buNone/>
            </a:pPr>
            <a:r>
              <a:rPr lang="en-GB" b="1" dirty="0">
                <a:latin typeface="Helvetica" pitchFamily="2" charset="0"/>
              </a:rPr>
              <a:t>Performed the PCA on the dataset after scaling, it generated 14 Principal Components.</a:t>
            </a:r>
          </a:p>
          <a:p>
            <a:pPr marL="0" indent="0" algn="just">
              <a:buFont typeface="Arial" pitchFamily="34" charset="0"/>
              <a:buNone/>
            </a:pPr>
            <a:endParaRPr lang="en-GB" b="1" dirty="0">
              <a:latin typeface="Helvetica" pitchFamily="2" charset="0"/>
            </a:endParaRPr>
          </a:p>
          <a:p>
            <a:pPr marL="0" indent="0" algn="just">
              <a:buFont typeface="Arial" pitchFamily="34" charset="0"/>
              <a:buNone/>
            </a:pPr>
            <a:r>
              <a:rPr lang="en-GB" b="1" dirty="0">
                <a:latin typeface="Helvetica" pitchFamily="2" charset="0"/>
              </a:rPr>
              <a:t>Looking at the Variance of the PC’s,</a:t>
            </a:r>
          </a:p>
        </p:txBody>
      </p:sp>
      <p:pic>
        <p:nvPicPr>
          <p:cNvPr id="14" name="Picture 13">
            <a:extLst>
              <a:ext uri="{FF2B5EF4-FFF2-40B4-BE49-F238E27FC236}">
                <a16:creationId xmlns:a16="http://schemas.microsoft.com/office/drawing/2014/main" id="{D8845929-6C1D-179A-567E-B091F2E56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040" y="3421687"/>
            <a:ext cx="5377056" cy="385577"/>
          </a:xfrm>
          <a:prstGeom prst="rect">
            <a:avLst/>
          </a:prstGeom>
        </p:spPr>
      </p:pic>
      <p:sp>
        <p:nvSpPr>
          <p:cNvPr id="15" name="TextBox 14">
            <a:extLst>
              <a:ext uri="{FF2B5EF4-FFF2-40B4-BE49-F238E27FC236}">
                <a16:creationId xmlns:a16="http://schemas.microsoft.com/office/drawing/2014/main" id="{65416959-F76F-7149-D710-B6D99D5DBF42}"/>
              </a:ext>
            </a:extLst>
          </p:cNvPr>
          <p:cNvSpPr txBox="1"/>
          <p:nvPr/>
        </p:nvSpPr>
        <p:spPr>
          <a:xfrm>
            <a:off x="6768306" y="4042543"/>
            <a:ext cx="5037200" cy="369332"/>
          </a:xfrm>
          <a:prstGeom prst="rect">
            <a:avLst/>
          </a:prstGeom>
          <a:noFill/>
        </p:spPr>
        <p:txBody>
          <a:bodyPr wrap="square">
            <a:spAutoFit/>
          </a:bodyPr>
          <a:lstStyle/>
          <a:p>
            <a:pPr marL="0" indent="0" algn="just">
              <a:buFont typeface="Arial" pitchFamily="34" charset="0"/>
              <a:buNone/>
            </a:pPr>
            <a:r>
              <a:rPr lang="en-GB" b="1" dirty="0">
                <a:latin typeface="Helvetica" pitchFamily="2" charset="0"/>
              </a:rPr>
              <a:t>Calculating variance proportion of the PC’s,</a:t>
            </a:r>
          </a:p>
        </p:txBody>
      </p:sp>
      <p:pic>
        <p:nvPicPr>
          <p:cNvPr id="17" name="Picture 16">
            <a:extLst>
              <a:ext uri="{FF2B5EF4-FFF2-40B4-BE49-F238E27FC236}">
                <a16:creationId xmlns:a16="http://schemas.microsoft.com/office/drawing/2014/main" id="{EF42DDA4-60CD-D884-B233-9F86B972A8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040" y="4594039"/>
            <a:ext cx="5377056" cy="393792"/>
          </a:xfrm>
          <a:prstGeom prst="rect">
            <a:avLst/>
          </a:prstGeom>
        </p:spPr>
      </p:pic>
      <p:sp>
        <p:nvSpPr>
          <p:cNvPr id="19" name="TextBox 18">
            <a:extLst>
              <a:ext uri="{FF2B5EF4-FFF2-40B4-BE49-F238E27FC236}">
                <a16:creationId xmlns:a16="http://schemas.microsoft.com/office/drawing/2014/main" id="{F32C0072-EBE4-F76E-AB60-AE5155446C14}"/>
              </a:ext>
            </a:extLst>
          </p:cNvPr>
          <p:cNvSpPr txBox="1"/>
          <p:nvPr/>
        </p:nvSpPr>
        <p:spPr>
          <a:xfrm>
            <a:off x="8342387" y="5147322"/>
            <a:ext cx="1604360" cy="1477328"/>
          </a:xfrm>
          <a:prstGeom prst="rect">
            <a:avLst/>
          </a:prstGeom>
          <a:noFill/>
        </p:spPr>
        <p:txBody>
          <a:bodyPr wrap="square">
            <a:spAutoFit/>
          </a:bodyPr>
          <a:lstStyle/>
          <a:p>
            <a:pPr marL="0" indent="0" algn="ctr">
              <a:buFont typeface="Arial" pitchFamily="34" charset="0"/>
              <a:buNone/>
            </a:pPr>
            <a:r>
              <a:rPr lang="en-GB" b="1" dirty="0">
                <a:latin typeface="Helvetica" pitchFamily="2" charset="0"/>
              </a:rPr>
              <a:t>PC1 = 23.3%</a:t>
            </a:r>
          </a:p>
          <a:p>
            <a:pPr marL="0" indent="0" algn="ctr">
              <a:buFont typeface="Arial" pitchFamily="34" charset="0"/>
              <a:buNone/>
            </a:pPr>
            <a:r>
              <a:rPr lang="en-GB" b="1" dirty="0">
                <a:latin typeface="Helvetica" pitchFamily="2" charset="0"/>
              </a:rPr>
              <a:t>PC2 = 11.9%</a:t>
            </a:r>
          </a:p>
          <a:p>
            <a:pPr marL="0" indent="0" algn="ctr">
              <a:buFont typeface="Arial" pitchFamily="34" charset="0"/>
              <a:buNone/>
            </a:pPr>
            <a:r>
              <a:rPr lang="en-GB" b="1" dirty="0">
                <a:latin typeface="Helvetica" pitchFamily="2" charset="0"/>
              </a:rPr>
              <a:t>PC3 = 8.78%</a:t>
            </a:r>
          </a:p>
          <a:p>
            <a:pPr marL="0" indent="0" algn="ctr">
              <a:buFont typeface="Arial" pitchFamily="34" charset="0"/>
              <a:buNone/>
            </a:pPr>
            <a:r>
              <a:rPr lang="en-GB" b="1" dirty="0">
                <a:latin typeface="Helvetica" pitchFamily="2" charset="0"/>
              </a:rPr>
              <a:t>.</a:t>
            </a:r>
          </a:p>
          <a:p>
            <a:pPr marL="0" indent="0" algn="ctr">
              <a:buFont typeface="Arial" pitchFamily="34" charset="0"/>
              <a:buNone/>
            </a:pPr>
            <a:r>
              <a:rPr lang="en-GB" b="1" dirty="0">
                <a:latin typeface="Helvetica" pitchFamily="2" charset="0"/>
              </a:rPr>
              <a:t>.</a:t>
            </a:r>
          </a:p>
        </p:txBody>
      </p:sp>
      <p:pic>
        <p:nvPicPr>
          <p:cNvPr id="4" name="Picture 3" descr="Table&#10;&#10;Description automatically generated">
            <a:extLst>
              <a:ext uri="{FF2B5EF4-FFF2-40B4-BE49-F238E27FC236}">
                <a16:creationId xmlns:a16="http://schemas.microsoft.com/office/drawing/2014/main" id="{9AD5E605-F949-32F2-B975-79D1B45CCF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752" y="1565202"/>
            <a:ext cx="5277458" cy="5193578"/>
          </a:xfrm>
          <a:prstGeom prst="rect">
            <a:avLst/>
          </a:prstGeom>
        </p:spPr>
      </p:pic>
    </p:spTree>
    <p:extLst>
      <p:ext uri="{BB962C8B-B14F-4D97-AF65-F5344CB8AC3E}">
        <p14:creationId xmlns:p14="http://schemas.microsoft.com/office/powerpoint/2010/main" val="394882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5555-3453-83B6-0834-84F73EE821B0}"/>
              </a:ext>
            </a:extLst>
          </p:cNvPr>
          <p:cNvSpPr txBox="1">
            <a:spLocks/>
          </p:cNvSpPr>
          <p:nvPr/>
        </p:nvSpPr>
        <p:spPr>
          <a:xfrm>
            <a:off x="695400" y="416174"/>
            <a:ext cx="3589040" cy="593476"/>
          </a:xfrm>
          <a:prstGeom prst="rect">
            <a:avLst/>
          </a:prstGeom>
        </p:spPr>
        <p:txBody>
          <a:bodyPr rtlCol="0"/>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GB" dirty="0">
                <a:solidFill>
                  <a:schemeClr val="accent1"/>
                </a:solidFill>
              </a:rPr>
              <a:t>SCREE PLOT</a:t>
            </a:r>
          </a:p>
        </p:txBody>
      </p:sp>
      <p:sp>
        <p:nvSpPr>
          <p:cNvPr id="7" name="TextBox 6">
            <a:extLst>
              <a:ext uri="{FF2B5EF4-FFF2-40B4-BE49-F238E27FC236}">
                <a16:creationId xmlns:a16="http://schemas.microsoft.com/office/drawing/2014/main" id="{2AFE5785-BBC6-67FC-8D03-48C2C4E1A200}"/>
              </a:ext>
            </a:extLst>
          </p:cNvPr>
          <p:cNvSpPr txBox="1"/>
          <p:nvPr/>
        </p:nvSpPr>
        <p:spPr>
          <a:xfrm>
            <a:off x="2896337" y="5157192"/>
            <a:ext cx="6399326" cy="923330"/>
          </a:xfrm>
          <a:prstGeom prst="rect">
            <a:avLst/>
          </a:prstGeom>
          <a:noFill/>
        </p:spPr>
        <p:txBody>
          <a:bodyPr wrap="square">
            <a:spAutoFit/>
          </a:bodyPr>
          <a:lstStyle/>
          <a:p>
            <a:pPr marL="0" indent="0" algn="just">
              <a:buFont typeface="Arial" pitchFamily="34" charset="0"/>
              <a:buNone/>
            </a:pPr>
            <a:r>
              <a:rPr lang="en-GB" b="1" dirty="0">
                <a:latin typeface="Helvetica" pitchFamily="2" charset="0"/>
              </a:rPr>
              <a:t>The plot shows around 9 components explains most of the variance in the dataset. We can also say that we have reduced the number of attributes from 14 to just 9.</a:t>
            </a:r>
          </a:p>
        </p:txBody>
      </p:sp>
      <p:pic>
        <p:nvPicPr>
          <p:cNvPr id="6" name="Picture 5" descr="Chart&#10;&#10;Description automatically generated with medium confidence">
            <a:extLst>
              <a:ext uri="{FF2B5EF4-FFF2-40B4-BE49-F238E27FC236}">
                <a16:creationId xmlns:a16="http://schemas.microsoft.com/office/drawing/2014/main" id="{B539D081-F1AB-F338-C6A5-CC0D22D29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65" y="1497948"/>
            <a:ext cx="5779935" cy="3286799"/>
          </a:xfrm>
          <a:prstGeom prst="rect">
            <a:avLst/>
          </a:prstGeom>
        </p:spPr>
      </p:pic>
      <p:pic>
        <p:nvPicPr>
          <p:cNvPr id="9" name="Picture 8" descr="Chart, histogram&#10;&#10;Description automatically generated">
            <a:extLst>
              <a:ext uri="{FF2B5EF4-FFF2-40B4-BE49-F238E27FC236}">
                <a16:creationId xmlns:a16="http://schemas.microsoft.com/office/drawing/2014/main" id="{5F968565-4C4E-DF0E-C408-A6189B29C4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024" y="1473087"/>
            <a:ext cx="5475486" cy="3311660"/>
          </a:xfrm>
          <a:prstGeom prst="rect">
            <a:avLst/>
          </a:prstGeom>
        </p:spPr>
      </p:pic>
    </p:spTree>
    <p:extLst>
      <p:ext uri="{BB962C8B-B14F-4D97-AF65-F5344CB8AC3E}">
        <p14:creationId xmlns:p14="http://schemas.microsoft.com/office/powerpoint/2010/main" val="2506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5555-3453-83B6-0834-84F73EE821B0}"/>
              </a:ext>
            </a:extLst>
          </p:cNvPr>
          <p:cNvSpPr txBox="1">
            <a:spLocks/>
          </p:cNvSpPr>
          <p:nvPr/>
        </p:nvSpPr>
        <p:spPr>
          <a:xfrm>
            <a:off x="695400" y="400952"/>
            <a:ext cx="4896544" cy="593476"/>
          </a:xfrm>
          <a:prstGeom prst="rect">
            <a:avLst/>
          </a:prstGeom>
        </p:spPr>
        <p:txBody>
          <a:bodyPr rtlCol="0"/>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GB" dirty="0">
                <a:solidFill>
                  <a:schemeClr val="accent1"/>
                </a:solidFill>
              </a:rPr>
              <a:t>LOADINGS &amp; SUMMARY</a:t>
            </a:r>
          </a:p>
        </p:txBody>
      </p:sp>
      <p:sp>
        <p:nvSpPr>
          <p:cNvPr id="5" name="Content Placeholder 2">
            <a:extLst>
              <a:ext uri="{FF2B5EF4-FFF2-40B4-BE49-F238E27FC236}">
                <a16:creationId xmlns:a16="http://schemas.microsoft.com/office/drawing/2014/main" id="{58183DC3-83D2-7B02-C829-726EBCF42E2E}"/>
              </a:ext>
            </a:extLst>
          </p:cNvPr>
          <p:cNvSpPr txBox="1">
            <a:spLocks/>
          </p:cNvSpPr>
          <p:nvPr/>
        </p:nvSpPr>
        <p:spPr>
          <a:xfrm>
            <a:off x="6425716" y="2704822"/>
            <a:ext cx="4902056" cy="1029656"/>
          </a:xfrm>
          <a:prstGeom prst="rect">
            <a:avLst/>
          </a:prstGeom>
        </p:spPr>
        <p:txBody>
          <a:bodyPr rtlCol="0">
            <a:no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lgn="just">
              <a:buFont typeface="Arial" pitchFamily="34" charset="0"/>
              <a:buNone/>
            </a:pPr>
            <a:endParaRPr lang="en-GB" b="1" dirty="0">
              <a:latin typeface="Helvetica" pitchFamily="2" charset="0"/>
            </a:endParaRPr>
          </a:p>
        </p:txBody>
      </p:sp>
      <p:sp>
        <p:nvSpPr>
          <p:cNvPr id="7" name="TextBox 6">
            <a:extLst>
              <a:ext uri="{FF2B5EF4-FFF2-40B4-BE49-F238E27FC236}">
                <a16:creationId xmlns:a16="http://schemas.microsoft.com/office/drawing/2014/main" id="{2AFE5785-BBC6-67FC-8D03-48C2C4E1A200}"/>
              </a:ext>
            </a:extLst>
          </p:cNvPr>
          <p:cNvSpPr txBox="1"/>
          <p:nvPr/>
        </p:nvSpPr>
        <p:spPr>
          <a:xfrm>
            <a:off x="6240016" y="4934523"/>
            <a:ext cx="3336910" cy="1384995"/>
          </a:xfrm>
          <a:prstGeom prst="rect">
            <a:avLst/>
          </a:prstGeom>
          <a:noFill/>
        </p:spPr>
        <p:txBody>
          <a:bodyPr wrap="square">
            <a:spAutoFit/>
          </a:bodyPr>
          <a:lstStyle/>
          <a:p>
            <a:pPr marL="0" indent="0" algn="ctr">
              <a:buFont typeface="Arial" pitchFamily="34" charset="0"/>
              <a:buNone/>
            </a:pPr>
            <a:r>
              <a:rPr lang="en-GB" sz="2400" b="1" dirty="0">
                <a:latin typeface="Helvetica" pitchFamily="2" charset="0"/>
              </a:rPr>
              <a:t>Cumulative Variance </a:t>
            </a:r>
          </a:p>
          <a:p>
            <a:pPr marL="0" indent="0" algn="ctr">
              <a:buFont typeface="Arial" pitchFamily="34" charset="0"/>
              <a:buNone/>
            </a:pPr>
            <a:r>
              <a:rPr lang="en-GB" sz="6000" b="1" dirty="0">
                <a:solidFill>
                  <a:schemeClr val="accent1"/>
                </a:solidFill>
                <a:latin typeface="Helvetica" pitchFamily="2" charset="0"/>
              </a:rPr>
              <a:t>~ 83.7%</a:t>
            </a:r>
          </a:p>
        </p:txBody>
      </p:sp>
      <p:sp>
        <p:nvSpPr>
          <p:cNvPr id="10" name="TextBox 9">
            <a:extLst>
              <a:ext uri="{FF2B5EF4-FFF2-40B4-BE49-F238E27FC236}">
                <a16:creationId xmlns:a16="http://schemas.microsoft.com/office/drawing/2014/main" id="{545E3130-721B-152D-2013-B73D788E23F1}"/>
              </a:ext>
            </a:extLst>
          </p:cNvPr>
          <p:cNvSpPr txBox="1"/>
          <p:nvPr/>
        </p:nvSpPr>
        <p:spPr>
          <a:xfrm>
            <a:off x="2911335" y="4934523"/>
            <a:ext cx="3162300" cy="1384995"/>
          </a:xfrm>
          <a:prstGeom prst="rect">
            <a:avLst/>
          </a:prstGeom>
          <a:noFill/>
        </p:spPr>
        <p:txBody>
          <a:bodyPr wrap="square">
            <a:spAutoFit/>
          </a:bodyPr>
          <a:lstStyle/>
          <a:p>
            <a:pPr marL="0" indent="0" algn="ctr">
              <a:buFont typeface="Arial" pitchFamily="34" charset="0"/>
              <a:buNone/>
            </a:pPr>
            <a:r>
              <a:rPr lang="en-GB" sz="2400" b="1" dirty="0">
                <a:latin typeface="Helvetica" pitchFamily="2" charset="0"/>
              </a:rPr>
              <a:t>Sufficient Factors</a:t>
            </a:r>
          </a:p>
          <a:p>
            <a:pPr marL="0" indent="0" algn="ctr">
              <a:buFont typeface="Arial" pitchFamily="34" charset="0"/>
              <a:buNone/>
            </a:pPr>
            <a:r>
              <a:rPr lang="en-GB" sz="6000" b="1" dirty="0">
                <a:solidFill>
                  <a:schemeClr val="accent1"/>
                </a:solidFill>
                <a:latin typeface="Helvetica" pitchFamily="2" charset="0"/>
              </a:rPr>
              <a:t>9</a:t>
            </a:r>
          </a:p>
        </p:txBody>
      </p:sp>
      <p:pic>
        <p:nvPicPr>
          <p:cNvPr id="4" name="Picture 3" descr="A picture containing text, receipt&#10;&#10;Description automatically generated">
            <a:extLst>
              <a:ext uri="{FF2B5EF4-FFF2-40B4-BE49-F238E27FC236}">
                <a16:creationId xmlns:a16="http://schemas.microsoft.com/office/drawing/2014/main" id="{B2E864DA-5BD5-1E88-3ABB-96160593C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935" y="1043197"/>
            <a:ext cx="5411700" cy="3756715"/>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E653C0F4-30A6-2CFA-D715-9FAD2ED157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4461" y="1268761"/>
            <a:ext cx="5411700" cy="3531152"/>
          </a:xfrm>
          <a:prstGeom prst="rect">
            <a:avLst/>
          </a:prstGeom>
        </p:spPr>
      </p:pic>
    </p:spTree>
    <p:extLst>
      <p:ext uri="{BB962C8B-B14F-4D97-AF65-F5344CB8AC3E}">
        <p14:creationId xmlns:p14="http://schemas.microsoft.com/office/powerpoint/2010/main" val="166324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D1564E-9886-EA3C-BA86-507F2B5DF8C4}"/>
              </a:ext>
            </a:extLst>
          </p:cNvPr>
          <p:cNvSpPr txBox="1">
            <a:spLocks/>
          </p:cNvSpPr>
          <p:nvPr/>
        </p:nvSpPr>
        <p:spPr>
          <a:xfrm>
            <a:off x="695400" y="404664"/>
            <a:ext cx="4896544" cy="593476"/>
          </a:xfrm>
          <a:prstGeom prst="rect">
            <a:avLst/>
          </a:prstGeom>
        </p:spPr>
        <p:txBody>
          <a:bodyPr rtlCol="0"/>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GB" dirty="0">
                <a:solidFill>
                  <a:schemeClr val="accent1"/>
                </a:solidFill>
              </a:rPr>
              <a:t>DECISION TREE MODEL</a:t>
            </a:r>
          </a:p>
        </p:txBody>
      </p:sp>
      <p:pic>
        <p:nvPicPr>
          <p:cNvPr id="3" name="Picture 2" descr="Text&#10;&#10;Description automatically generated">
            <a:extLst>
              <a:ext uri="{FF2B5EF4-FFF2-40B4-BE49-F238E27FC236}">
                <a16:creationId xmlns:a16="http://schemas.microsoft.com/office/drawing/2014/main" id="{0BA43A86-ED45-2FFE-2835-7146BCFAE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1412776"/>
            <a:ext cx="3790812" cy="2756954"/>
          </a:xfrm>
          <a:prstGeom prst="rect">
            <a:avLst/>
          </a:prstGeom>
        </p:spPr>
      </p:pic>
      <p:pic>
        <p:nvPicPr>
          <p:cNvPr id="6" name="Picture 5" descr="Table&#10;&#10;Description automatically generated">
            <a:extLst>
              <a:ext uri="{FF2B5EF4-FFF2-40B4-BE49-F238E27FC236}">
                <a16:creationId xmlns:a16="http://schemas.microsoft.com/office/drawing/2014/main" id="{CA6D9C2F-1752-C94E-A8DA-4F29018367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8492" y="1412776"/>
            <a:ext cx="3287415" cy="4642842"/>
          </a:xfrm>
          <a:prstGeom prst="rect">
            <a:avLst/>
          </a:prstGeom>
        </p:spPr>
      </p:pic>
      <p:pic>
        <p:nvPicPr>
          <p:cNvPr id="9" name="Picture 8" descr="Chart&#10;&#10;Description automatically generated">
            <a:extLst>
              <a:ext uri="{FF2B5EF4-FFF2-40B4-BE49-F238E27FC236}">
                <a16:creationId xmlns:a16="http://schemas.microsoft.com/office/drawing/2014/main" id="{D1446816-D345-28C3-29EA-98E485C0C0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3875" y="1412776"/>
            <a:ext cx="2756954" cy="2756954"/>
          </a:xfrm>
          <a:prstGeom prst="rect">
            <a:avLst/>
          </a:prstGeom>
        </p:spPr>
      </p:pic>
      <p:sp>
        <p:nvSpPr>
          <p:cNvPr id="10" name="TextBox 9">
            <a:extLst>
              <a:ext uri="{FF2B5EF4-FFF2-40B4-BE49-F238E27FC236}">
                <a16:creationId xmlns:a16="http://schemas.microsoft.com/office/drawing/2014/main" id="{E6D7C8D0-65E6-E793-439E-417734561E7D}"/>
              </a:ext>
            </a:extLst>
          </p:cNvPr>
          <p:cNvSpPr txBox="1"/>
          <p:nvPr/>
        </p:nvSpPr>
        <p:spPr>
          <a:xfrm>
            <a:off x="4813897" y="4584366"/>
            <a:ext cx="3336910" cy="1384995"/>
          </a:xfrm>
          <a:prstGeom prst="rect">
            <a:avLst/>
          </a:prstGeom>
          <a:noFill/>
        </p:spPr>
        <p:txBody>
          <a:bodyPr wrap="square">
            <a:spAutoFit/>
          </a:bodyPr>
          <a:lstStyle/>
          <a:p>
            <a:pPr marL="0" indent="0" algn="ctr">
              <a:buFont typeface="Arial" pitchFamily="34" charset="0"/>
              <a:buNone/>
            </a:pPr>
            <a:r>
              <a:rPr lang="en-GB" sz="2400" b="1" dirty="0">
                <a:latin typeface="Helvetica" pitchFamily="2" charset="0"/>
              </a:rPr>
              <a:t>Accuracy</a:t>
            </a:r>
          </a:p>
          <a:p>
            <a:pPr marL="0" indent="0" algn="ctr">
              <a:buFont typeface="Arial" pitchFamily="34" charset="0"/>
              <a:buNone/>
            </a:pPr>
            <a:r>
              <a:rPr lang="en-GB" sz="6000" b="1" dirty="0">
                <a:solidFill>
                  <a:schemeClr val="accent1"/>
                </a:solidFill>
                <a:latin typeface="Helvetica" pitchFamily="2" charset="0"/>
              </a:rPr>
              <a:t>~ 89.6%</a:t>
            </a:r>
          </a:p>
        </p:txBody>
      </p:sp>
    </p:spTree>
    <p:extLst>
      <p:ext uri="{BB962C8B-B14F-4D97-AF65-F5344CB8AC3E}">
        <p14:creationId xmlns:p14="http://schemas.microsoft.com/office/powerpoint/2010/main" val="38988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dirty="0"/>
              <a:t>FACTOR ANALYSIS</a:t>
            </a:r>
          </a:p>
        </p:txBody>
      </p:sp>
      <p:pic>
        <p:nvPicPr>
          <p:cNvPr id="8" name="Picture 7">
            <a:extLst>
              <a:ext uri="{FF2B5EF4-FFF2-40B4-BE49-F238E27FC236}">
                <a16:creationId xmlns:a16="http://schemas.microsoft.com/office/drawing/2014/main" id="{55A6C825-FDDF-48CE-A1F9-1FBC6C2A7D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68" y="5733256"/>
            <a:ext cx="6063248" cy="706054"/>
          </a:xfrm>
          <a:prstGeom prst="rect">
            <a:avLst/>
          </a:prstGeom>
        </p:spPr>
      </p:pic>
      <p:pic>
        <p:nvPicPr>
          <p:cNvPr id="10" name="Picture 9" descr="Chart, line chart&#10;&#10;Description automatically generated">
            <a:extLst>
              <a:ext uri="{FF2B5EF4-FFF2-40B4-BE49-F238E27FC236}">
                <a16:creationId xmlns:a16="http://schemas.microsoft.com/office/drawing/2014/main" id="{2194EEA8-90BC-773D-E812-46F978FA75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368" y="1844824"/>
            <a:ext cx="6063248" cy="3744416"/>
          </a:xfrm>
          <a:prstGeom prst="rect">
            <a:avLst/>
          </a:prstGeom>
        </p:spPr>
      </p:pic>
      <p:sp>
        <p:nvSpPr>
          <p:cNvPr id="11" name="TextBox 10">
            <a:extLst>
              <a:ext uri="{FF2B5EF4-FFF2-40B4-BE49-F238E27FC236}">
                <a16:creationId xmlns:a16="http://schemas.microsoft.com/office/drawing/2014/main" id="{56A8EB61-6FC6-B8CE-0120-C1EC715761CF}"/>
              </a:ext>
            </a:extLst>
          </p:cNvPr>
          <p:cNvSpPr txBox="1"/>
          <p:nvPr/>
        </p:nvSpPr>
        <p:spPr>
          <a:xfrm>
            <a:off x="7752184" y="3429000"/>
            <a:ext cx="3373016" cy="1677382"/>
          </a:xfrm>
          <a:prstGeom prst="rect">
            <a:avLst/>
          </a:prstGeom>
          <a:noFill/>
        </p:spPr>
        <p:txBody>
          <a:bodyPr wrap="square">
            <a:spAutoFit/>
          </a:bodyPr>
          <a:lstStyle/>
          <a:p>
            <a:pPr marL="0" indent="0" algn="ctr">
              <a:buFont typeface="Arial" pitchFamily="34" charset="0"/>
              <a:buNone/>
            </a:pPr>
            <a:r>
              <a:rPr lang="en-GB" sz="2800" b="1" dirty="0">
                <a:latin typeface="Helvetica" pitchFamily="2" charset="0"/>
              </a:rPr>
              <a:t>Sufficient Factors</a:t>
            </a:r>
          </a:p>
          <a:p>
            <a:pPr marL="0" indent="0" algn="ctr">
              <a:buFont typeface="Arial" pitchFamily="34" charset="0"/>
              <a:buNone/>
            </a:pPr>
            <a:r>
              <a:rPr lang="en-GB" sz="7500" b="1" dirty="0">
                <a:solidFill>
                  <a:schemeClr val="accent1"/>
                </a:solidFill>
                <a:latin typeface="Helvetica" pitchFamily="2" charset="0"/>
              </a:rPr>
              <a:t>5</a:t>
            </a:r>
          </a:p>
        </p:txBody>
      </p:sp>
    </p:spTree>
    <p:extLst>
      <p:ext uri="{BB962C8B-B14F-4D97-AF65-F5344CB8AC3E}">
        <p14:creationId xmlns:p14="http://schemas.microsoft.com/office/powerpoint/2010/main" val="263767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D1564E-9886-EA3C-BA86-507F2B5DF8C4}"/>
              </a:ext>
            </a:extLst>
          </p:cNvPr>
          <p:cNvSpPr txBox="1">
            <a:spLocks/>
          </p:cNvSpPr>
          <p:nvPr/>
        </p:nvSpPr>
        <p:spPr>
          <a:xfrm>
            <a:off x="695400" y="422524"/>
            <a:ext cx="4896544" cy="593476"/>
          </a:xfrm>
          <a:prstGeom prst="rect">
            <a:avLst/>
          </a:prstGeom>
        </p:spPr>
        <p:txBody>
          <a:bodyPr rtlCol="0"/>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GB" dirty="0">
                <a:solidFill>
                  <a:schemeClr val="accent1"/>
                </a:solidFill>
              </a:rPr>
              <a:t>EFA MODEL (VARIMAX)</a:t>
            </a:r>
          </a:p>
        </p:txBody>
      </p:sp>
      <p:pic>
        <p:nvPicPr>
          <p:cNvPr id="4" name="Picture 3" descr="A picture containing text, receipt&#10;&#10;Description automatically generated">
            <a:extLst>
              <a:ext uri="{FF2B5EF4-FFF2-40B4-BE49-F238E27FC236}">
                <a16:creationId xmlns:a16="http://schemas.microsoft.com/office/drawing/2014/main" id="{8CE1EAE1-90C2-D5CF-CFCD-23BA35FB7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7916" y="1016000"/>
            <a:ext cx="4670098" cy="5297424"/>
          </a:xfrm>
          <a:prstGeom prst="rect">
            <a:avLst/>
          </a:prstGeom>
        </p:spPr>
      </p:pic>
      <p:pic>
        <p:nvPicPr>
          <p:cNvPr id="6" name="Picture 5" descr="Diagram&#10;&#10;Description automatically generated">
            <a:extLst>
              <a:ext uri="{FF2B5EF4-FFF2-40B4-BE49-F238E27FC236}">
                <a16:creationId xmlns:a16="http://schemas.microsoft.com/office/drawing/2014/main" id="{DB594B66-C4AE-5F27-FF57-A39F97EE4E12}"/>
              </a:ext>
            </a:extLst>
          </p:cNvPr>
          <p:cNvPicPr>
            <a:picLocks noChangeAspect="1"/>
          </p:cNvPicPr>
          <p:nvPr/>
        </p:nvPicPr>
        <p:blipFill rotWithShape="1">
          <a:blip r:embed="rId4">
            <a:extLst>
              <a:ext uri="{28A0092B-C50C-407E-A947-70E740481C1C}">
                <a14:useLocalDpi xmlns:a14="http://schemas.microsoft.com/office/drawing/2010/main" val="0"/>
              </a:ext>
            </a:extLst>
          </a:blip>
          <a:srcRect t="5973"/>
          <a:stretch/>
        </p:blipFill>
        <p:spPr>
          <a:xfrm>
            <a:off x="691336" y="1154249"/>
            <a:ext cx="4220694" cy="3864389"/>
          </a:xfrm>
          <a:prstGeom prst="rect">
            <a:avLst/>
          </a:prstGeom>
        </p:spPr>
      </p:pic>
      <p:sp>
        <p:nvSpPr>
          <p:cNvPr id="7" name="TextBox 6">
            <a:extLst>
              <a:ext uri="{FF2B5EF4-FFF2-40B4-BE49-F238E27FC236}">
                <a16:creationId xmlns:a16="http://schemas.microsoft.com/office/drawing/2014/main" id="{44599661-EC72-2568-0A4A-6170AFB17624}"/>
              </a:ext>
            </a:extLst>
          </p:cNvPr>
          <p:cNvSpPr txBox="1"/>
          <p:nvPr/>
        </p:nvSpPr>
        <p:spPr>
          <a:xfrm>
            <a:off x="4636364" y="1196752"/>
            <a:ext cx="2893730" cy="1754326"/>
          </a:xfrm>
          <a:prstGeom prst="rect">
            <a:avLst/>
          </a:prstGeom>
          <a:noFill/>
        </p:spPr>
        <p:txBody>
          <a:bodyPr wrap="square">
            <a:spAutoFit/>
          </a:bodyPr>
          <a:lstStyle/>
          <a:p>
            <a:pPr marL="0" indent="0" algn="ctr">
              <a:buFont typeface="Arial" pitchFamily="34" charset="0"/>
              <a:buNone/>
            </a:pPr>
            <a:r>
              <a:rPr lang="en-GB" sz="2400" b="1" dirty="0">
                <a:latin typeface="Helvetica" pitchFamily="2" charset="0"/>
              </a:rPr>
              <a:t>Cumulative Variance</a:t>
            </a:r>
          </a:p>
          <a:p>
            <a:pPr marL="0" indent="0" algn="ctr">
              <a:buFont typeface="Arial" pitchFamily="34" charset="0"/>
              <a:buNone/>
            </a:pPr>
            <a:r>
              <a:rPr lang="en-GB" sz="6000" b="1" dirty="0">
                <a:solidFill>
                  <a:schemeClr val="accent1"/>
                </a:solidFill>
                <a:latin typeface="Helvetica" pitchFamily="2" charset="0"/>
              </a:rPr>
              <a:t>~ 41%</a:t>
            </a:r>
          </a:p>
        </p:txBody>
      </p:sp>
      <p:sp>
        <p:nvSpPr>
          <p:cNvPr id="9" name="TextBox 8">
            <a:extLst>
              <a:ext uri="{FF2B5EF4-FFF2-40B4-BE49-F238E27FC236}">
                <a16:creationId xmlns:a16="http://schemas.microsoft.com/office/drawing/2014/main" id="{1D45B71B-9E26-6DF3-A577-6441D77A9283}"/>
              </a:ext>
            </a:extLst>
          </p:cNvPr>
          <p:cNvSpPr txBox="1"/>
          <p:nvPr/>
        </p:nvSpPr>
        <p:spPr>
          <a:xfrm>
            <a:off x="4549804" y="5133150"/>
            <a:ext cx="3162300" cy="1154162"/>
          </a:xfrm>
          <a:prstGeom prst="rect">
            <a:avLst/>
          </a:prstGeom>
          <a:noFill/>
        </p:spPr>
        <p:txBody>
          <a:bodyPr wrap="square">
            <a:spAutoFit/>
          </a:bodyPr>
          <a:lstStyle/>
          <a:p>
            <a:pPr marL="0" indent="0" algn="ctr">
              <a:buFont typeface="Arial" pitchFamily="34" charset="0"/>
              <a:buNone/>
            </a:pPr>
            <a:r>
              <a:rPr lang="en-GB" sz="2400" b="1" dirty="0">
                <a:latin typeface="Helvetica" pitchFamily="2" charset="0"/>
              </a:rPr>
              <a:t>Rotation</a:t>
            </a:r>
          </a:p>
          <a:p>
            <a:pPr marL="0" indent="0" algn="ctr">
              <a:buFont typeface="Arial" pitchFamily="34" charset="0"/>
              <a:buNone/>
            </a:pPr>
            <a:r>
              <a:rPr lang="en-GB" sz="4500" b="1" dirty="0">
                <a:solidFill>
                  <a:schemeClr val="accent1"/>
                </a:solidFill>
                <a:latin typeface="Helvetica" pitchFamily="2" charset="0"/>
              </a:rPr>
              <a:t>Varimax</a:t>
            </a:r>
          </a:p>
        </p:txBody>
      </p:sp>
      <p:sp>
        <p:nvSpPr>
          <p:cNvPr id="10" name="TextBox 9">
            <a:extLst>
              <a:ext uri="{FF2B5EF4-FFF2-40B4-BE49-F238E27FC236}">
                <a16:creationId xmlns:a16="http://schemas.microsoft.com/office/drawing/2014/main" id="{B093E6AD-CB20-23AA-C0CE-4CD9A92F2AAD}"/>
              </a:ext>
            </a:extLst>
          </p:cNvPr>
          <p:cNvSpPr txBox="1"/>
          <p:nvPr/>
        </p:nvSpPr>
        <p:spPr>
          <a:xfrm>
            <a:off x="4514851" y="3349616"/>
            <a:ext cx="3162300" cy="1384995"/>
          </a:xfrm>
          <a:prstGeom prst="rect">
            <a:avLst/>
          </a:prstGeom>
          <a:noFill/>
        </p:spPr>
        <p:txBody>
          <a:bodyPr wrap="square">
            <a:spAutoFit/>
          </a:bodyPr>
          <a:lstStyle/>
          <a:p>
            <a:pPr marL="0" indent="0" algn="ctr">
              <a:buFont typeface="Arial" pitchFamily="34" charset="0"/>
              <a:buNone/>
            </a:pPr>
            <a:r>
              <a:rPr lang="en-GB" sz="2400" b="1" dirty="0">
                <a:latin typeface="Helvetica" pitchFamily="2" charset="0"/>
              </a:rPr>
              <a:t>Factors</a:t>
            </a:r>
          </a:p>
          <a:p>
            <a:pPr marL="0" indent="0" algn="ctr">
              <a:buFont typeface="Arial" pitchFamily="34" charset="0"/>
              <a:buNone/>
            </a:pPr>
            <a:r>
              <a:rPr lang="en-GB" sz="6000" b="1" dirty="0">
                <a:solidFill>
                  <a:schemeClr val="accent1"/>
                </a:solidFill>
                <a:latin typeface="Helvetica" pitchFamily="2" charset="0"/>
              </a:rPr>
              <a:t>5</a:t>
            </a:r>
          </a:p>
        </p:txBody>
      </p:sp>
      <p:cxnSp>
        <p:nvCxnSpPr>
          <p:cNvPr id="12" name="Straight Connector 11">
            <a:extLst>
              <a:ext uri="{FF2B5EF4-FFF2-40B4-BE49-F238E27FC236}">
                <a16:creationId xmlns:a16="http://schemas.microsoft.com/office/drawing/2014/main" id="{4981D84C-9CED-4AFD-ADAE-800796A77A70}"/>
              </a:ext>
            </a:extLst>
          </p:cNvPr>
          <p:cNvCxnSpPr/>
          <p:nvPr/>
        </p:nvCxnSpPr>
        <p:spPr>
          <a:xfrm>
            <a:off x="5159896" y="3078206"/>
            <a:ext cx="194421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CA59BF35-916B-02CA-93D9-63F922885BFE}"/>
              </a:ext>
            </a:extLst>
          </p:cNvPr>
          <p:cNvCxnSpPr/>
          <p:nvPr/>
        </p:nvCxnSpPr>
        <p:spPr>
          <a:xfrm>
            <a:off x="5165540" y="4747884"/>
            <a:ext cx="1944216"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9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D1564E-9886-EA3C-BA86-507F2B5DF8C4}"/>
              </a:ext>
            </a:extLst>
          </p:cNvPr>
          <p:cNvSpPr txBox="1">
            <a:spLocks/>
          </p:cNvSpPr>
          <p:nvPr/>
        </p:nvSpPr>
        <p:spPr>
          <a:xfrm>
            <a:off x="689322" y="332656"/>
            <a:ext cx="4896544" cy="593476"/>
          </a:xfrm>
          <a:prstGeom prst="rect">
            <a:avLst/>
          </a:prstGeom>
        </p:spPr>
        <p:txBody>
          <a:bodyPr rtlCol="0"/>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GB" dirty="0">
                <a:solidFill>
                  <a:schemeClr val="accent1"/>
                </a:solidFill>
              </a:rPr>
              <a:t>EFA MODEL (OBLIMIN)</a:t>
            </a:r>
          </a:p>
        </p:txBody>
      </p:sp>
      <p:pic>
        <p:nvPicPr>
          <p:cNvPr id="4" name="Picture 3" descr="Diagram&#10;&#10;Description automatically generated">
            <a:extLst>
              <a:ext uri="{FF2B5EF4-FFF2-40B4-BE49-F238E27FC236}">
                <a16:creationId xmlns:a16="http://schemas.microsoft.com/office/drawing/2014/main" id="{6F0BABEE-ACFD-1493-0D48-3F043A347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40" y="1134281"/>
            <a:ext cx="4284264" cy="3628800"/>
          </a:xfrm>
          <a:prstGeom prst="rect">
            <a:avLst/>
          </a:prstGeom>
        </p:spPr>
      </p:pic>
      <p:pic>
        <p:nvPicPr>
          <p:cNvPr id="6" name="Picture 5" descr="A picture containing text, receipt&#10;&#10;Description automatically generated">
            <a:extLst>
              <a:ext uri="{FF2B5EF4-FFF2-40B4-BE49-F238E27FC236}">
                <a16:creationId xmlns:a16="http://schemas.microsoft.com/office/drawing/2014/main" id="{D537DA79-AAB7-17DB-1FB7-03DF10097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9210" y="1136791"/>
            <a:ext cx="4758556" cy="5170491"/>
          </a:xfrm>
          <a:prstGeom prst="rect">
            <a:avLst/>
          </a:prstGeom>
        </p:spPr>
      </p:pic>
      <p:sp>
        <p:nvSpPr>
          <p:cNvPr id="7" name="TextBox 6">
            <a:extLst>
              <a:ext uri="{FF2B5EF4-FFF2-40B4-BE49-F238E27FC236}">
                <a16:creationId xmlns:a16="http://schemas.microsoft.com/office/drawing/2014/main" id="{F7A2DA9C-AE25-BF1C-4D90-EE6A71A5CD44}"/>
              </a:ext>
            </a:extLst>
          </p:cNvPr>
          <p:cNvSpPr txBox="1"/>
          <p:nvPr/>
        </p:nvSpPr>
        <p:spPr>
          <a:xfrm>
            <a:off x="4509454" y="1225222"/>
            <a:ext cx="2539756" cy="1754326"/>
          </a:xfrm>
          <a:prstGeom prst="rect">
            <a:avLst/>
          </a:prstGeom>
          <a:noFill/>
        </p:spPr>
        <p:txBody>
          <a:bodyPr wrap="square">
            <a:spAutoFit/>
          </a:bodyPr>
          <a:lstStyle/>
          <a:p>
            <a:pPr marL="0" indent="0" algn="ctr">
              <a:buFont typeface="Arial" pitchFamily="34" charset="0"/>
              <a:buNone/>
            </a:pPr>
            <a:r>
              <a:rPr lang="en-GB" sz="2400" b="1" dirty="0">
                <a:latin typeface="Helvetica" pitchFamily="2" charset="0"/>
              </a:rPr>
              <a:t>Cumulative Variance</a:t>
            </a:r>
          </a:p>
          <a:p>
            <a:pPr marL="0" indent="0" algn="ctr">
              <a:buFont typeface="Arial" pitchFamily="34" charset="0"/>
              <a:buNone/>
            </a:pPr>
            <a:r>
              <a:rPr lang="en-GB" sz="6000" b="1" dirty="0">
                <a:solidFill>
                  <a:schemeClr val="accent1"/>
                </a:solidFill>
                <a:latin typeface="Helvetica" pitchFamily="2" charset="0"/>
              </a:rPr>
              <a:t>~ 36%</a:t>
            </a:r>
          </a:p>
        </p:txBody>
      </p:sp>
      <p:sp>
        <p:nvSpPr>
          <p:cNvPr id="9" name="TextBox 8">
            <a:extLst>
              <a:ext uri="{FF2B5EF4-FFF2-40B4-BE49-F238E27FC236}">
                <a16:creationId xmlns:a16="http://schemas.microsoft.com/office/drawing/2014/main" id="{540A3B4E-5076-8E5F-BF47-BBF52384193B}"/>
              </a:ext>
            </a:extLst>
          </p:cNvPr>
          <p:cNvSpPr txBox="1"/>
          <p:nvPr/>
        </p:nvSpPr>
        <p:spPr>
          <a:xfrm>
            <a:off x="4422894" y="5161620"/>
            <a:ext cx="2775473" cy="1154162"/>
          </a:xfrm>
          <a:prstGeom prst="rect">
            <a:avLst/>
          </a:prstGeom>
          <a:noFill/>
        </p:spPr>
        <p:txBody>
          <a:bodyPr wrap="square">
            <a:spAutoFit/>
          </a:bodyPr>
          <a:lstStyle/>
          <a:p>
            <a:pPr marL="0" indent="0" algn="ctr">
              <a:buFont typeface="Arial" pitchFamily="34" charset="0"/>
              <a:buNone/>
            </a:pPr>
            <a:r>
              <a:rPr lang="en-GB" sz="2400" b="1" dirty="0">
                <a:latin typeface="Helvetica" pitchFamily="2" charset="0"/>
              </a:rPr>
              <a:t>Rotation</a:t>
            </a:r>
          </a:p>
          <a:p>
            <a:pPr marL="0" indent="0" algn="ctr">
              <a:buFont typeface="Arial" pitchFamily="34" charset="0"/>
              <a:buNone/>
            </a:pPr>
            <a:r>
              <a:rPr lang="en-GB" sz="4500" b="1" dirty="0" err="1">
                <a:solidFill>
                  <a:schemeClr val="accent1"/>
                </a:solidFill>
                <a:latin typeface="Helvetica" pitchFamily="2" charset="0"/>
              </a:rPr>
              <a:t>Oblimin</a:t>
            </a:r>
            <a:endParaRPr lang="en-GB" sz="4500" b="1" dirty="0">
              <a:solidFill>
                <a:schemeClr val="accent1"/>
              </a:solidFill>
              <a:latin typeface="Helvetica" pitchFamily="2" charset="0"/>
            </a:endParaRPr>
          </a:p>
        </p:txBody>
      </p:sp>
      <p:sp>
        <p:nvSpPr>
          <p:cNvPr id="10" name="TextBox 9">
            <a:extLst>
              <a:ext uri="{FF2B5EF4-FFF2-40B4-BE49-F238E27FC236}">
                <a16:creationId xmlns:a16="http://schemas.microsoft.com/office/drawing/2014/main" id="{BB9EAB0D-5E93-C7C6-DCEA-656169EB89C5}"/>
              </a:ext>
            </a:extLst>
          </p:cNvPr>
          <p:cNvSpPr txBox="1"/>
          <p:nvPr/>
        </p:nvSpPr>
        <p:spPr>
          <a:xfrm>
            <a:off x="4387941" y="3378086"/>
            <a:ext cx="2775473" cy="1384995"/>
          </a:xfrm>
          <a:prstGeom prst="rect">
            <a:avLst/>
          </a:prstGeom>
          <a:noFill/>
        </p:spPr>
        <p:txBody>
          <a:bodyPr wrap="square">
            <a:spAutoFit/>
          </a:bodyPr>
          <a:lstStyle/>
          <a:p>
            <a:pPr marL="0" indent="0" algn="ctr">
              <a:buFont typeface="Arial" pitchFamily="34" charset="0"/>
              <a:buNone/>
            </a:pPr>
            <a:r>
              <a:rPr lang="en-GB" sz="2400" b="1" dirty="0">
                <a:latin typeface="Helvetica" pitchFamily="2" charset="0"/>
              </a:rPr>
              <a:t>Factors</a:t>
            </a:r>
          </a:p>
          <a:p>
            <a:pPr marL="0" indent="0" algn="ctr">
              <a:buFont typeface="Arial" pitchFamily="34" charset="0"/>
              <a:buNone/>
            </a:pPr>
            <a:r>
              <a:rPr lang="en-GB" sz="6000" b="1" dirty="0">
                <a:solidFill>
                  <a:schemeClr val="accent1"/>
                </a:solidFill>
                <a:latin typeface="Helvetica" pitchFamily="2" charset="0"/>
              </a:rPr>
              <a:t>5</a:t>
            </a:r>
          </a:p>
        </p:txBody>
      </p:sp>
      <p:cxnSp>
        <p:nvCxnSpPr>
          <p:cNvPr id="11" name="Straight Connector 10">
            <a:extLst>
              <a:ext uri="{FF2B5EF4-FFF2-40B4-BE49-F238E27FC236}">
                <a16:creationId xmlns:a16="http://schemas.microsoft.com/office/drawing/2014/main" id="{8C007A5D-6321-A7B5-6EF2-8605376CC05D}"/>
              </a:ext>
            </a:extLst>
          </p:cNvPr>
          <p:cNvCxnSpPr>
            <a:cxnSpLocks/>
          </p:cNvCxnSpPr>
          <p:nvPr/>
        </p:nvCxnSpPr>
        <p:spPr>
          <a:xfrm>
            <a:off x="5032986" y="3106676"/>
            <a:ext cx="170639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042B1868-2DA6-C242-E959-09D587E3F5FB}"/>
              </a:ext>
            </a:extLst>
          </p:cNvPr>
          <p:cNvCxnSpPr>
            <a:cxnSpLocks/>
          </p:cNvCxnSpPr>
          <p:nvPr/>
        </p:nvCxnSpPr>
        <p:spPr>
          <a:xfrm>
            <a:off x="5038630" y="4776354"/>
            <a:ext cx="1706391"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3261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dirty="0"/>
              <a:t>LINEAR DISCRIMINANT ANALYSIS</a:t>
            </a:r>
          </a:p>
        </p:txBody>
      </p:sp>
      <p:pic>
        <p:nvPicPr>
          <p:cNvPr id="4" name="Picture 3" descr="Chart, bar chart&#10;&#10;Description automatically generated">
            <a:extLst>
              <a:ext uri="{FF2B5EF4-FFF2-40B4-BE49-F238E27FC236}">
                <a16:creationId xmlns:a16="http://schemas.microsoft.com/office/drawing/2014/main" id="{FC156E51-097E-1ABD-FE8D-A62577E94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159" y="1988840"/>
            <a:ext cx="5127928" cy="4392488"/>
          </a:xfrm>
          <a:prstGeom prst="rect">
            <a:avLst/>
          </a:prstGeom>
        </p:spPr>
      </p:pic>
      <p:sp>
        <p:nvSpPr>
          <p:cNvPr id="5" name="TextBox 4">
            <a:extLst>
              <a:ext uri="{FF2B5EF4-FFF2-40B4-BE49-F238E27FC236}">
                <a16:creationId xmlns:a16="http://schemas.microsoft.com/office/drawing/2014/main" id="{C3CF80F3-5834-D431-F538-7565E55B320A}"/>
              </a:ext>
            </a:extLst>
          </p:cNvPr>
          <p:cNvSpPr txBox="1"/>
          <p:nvPr/>
        </p:nvSpPr>
        <p:spPr>
          <a:xfrm>
            <a:off x="7968207" y="3028860"/>
            <a:ext cx="2775473" cy="461665"/>
          </a:xfrm>
          <a:prstGeom prst="rect">
            <a:avLst/>
          </a:prstGeom>
          <a:noFill/>
        </p:spPr>
        <p:txBody>
          <a:bodyPr wrap="square">
            <a:spAutoFit/>
          </a:bodyPr>
          <a:lstStyle/>
          <a:p>
            <a:pPr marL="0" indent="0" algn="ctr">
              <a:buFont typeface="Arial" pitchFamily="34" charset="0"/>
              <a:buNone/>
            </a:pPr>
            <a:r>
              <a:rPr lang="en-GB" sz="2400" b="1" dirty="0">
                <a:latin typeface="Helvetica" pitchFamily="2" charset="0"/>
              </a:rPr>
              <a:t>Correlation</a:t>
            </a:r>
          </a:p>
        </p:txBody>
      </p:sp>
      <p:sp>
        <p:nvSpPr>
          <p:cNvPr id="3" name="TextBox 2">
            <a:extLst>
              <a:ext uri="{FF2B5EF4-FFF2-40B4-BE49-F238E27FC236}">
                <a16:creationId xmlns:a16="http://schemas.microsoft.com/office/drawing/2014/main" id="{0A707EDD-F78C-22DA-14D4-0A2F28AA891B}"/>
              </a:ext>
            </a:extLst>
          </p:cNvPr>
          <p:cNvSpPr txBox="1"/>
          <p:nvPr/>
        </p:nvSpPr>
        <p:spPr>
          <a:xfrm>
            <a:off x="7203914" y="4005064"/>
            <a:ext cx="4304060" cy="1107996"/>
          </a:xfrm>
          <a:prstGeom prst="rect">
            <a:avLst/>
          </a:prstGeom>
          <a:noFill/>
        </p:spPr>
        <p:txBody>
          <a:bodyPr wrap="square" rtlCol="0">
            <a:spAutoFit/>
          </a:bodyPr>
          <a:lstStyle/>
          <a:p>
            <a:pPr algn="ctr"/>
            <a:r>
              <a:rPr lang="en-US" sz="2200" b="1" dirty="0">
                <a:latin typeface="Helvetica" pitchFamily="2" charset="0"/>
              </a:rPr>
              <a:t>The matrix is generated to find correlation between the features</a:t>
            </a:r>
          </a:p>
        </p:txBody>
      </p:sp>
    </p:spTree>
    <p:extLst>
      <p:ext uri="{BB962C8B-B14F-4D97-AF65-F5344CB8AC3E}">
        <p14:creationId xmlns:p14="http://schemas.microsoft.com/office/powerpoint/2010/main" val="54710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D1564E-9886-EA3C-BA86-507F2B5DF8C4}"/>
              </a:ext>
            </a:extLst>
          </p:cNvPr>
          <p:cNvSpPr txBox="1">
            <a:spLocks/>
          </p:cNvSpPr>
          <p:nvPr/>
        </p:nvSpPr>
        <p:spPr>
          <a:xfrm>
            <a:off x="839416" y="692696"/>
            <a:ext cx="4896544" cy="593476"/>
          </a:xfrm>
          <a:prstGeom prst="rect">
            <a:avLst/>
          </a:prstGeom>
        </p:spPr>
        <p:txBody>
          <a:bodyPr rtlCol="0"/>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GB" dirty="0">
                <a:solidFill>
                  <a:schemeClr val="accent1"/>
                </a:solidFill>
              </a:rPr>
              <a:t>LDA MODEL</a:t>
            </a:r>
          </a:p>
        </p:txBody>
      </p:sp>
      <p:pic>
        <p:nvPicPr>
          <p:cNvPr id="4" name="Picture 3" descr="Table&#10;&#10;Description automatically generated">
            <a:extLst>
              <a:ext uri="{FF2B5EF4-FFF2-40B4-BE49-F238E27FC236}">
                <a16:creationId xmlns:a16="http://schemas.microsoft.com/office/drawing/2014/main" id="{66F08FCB-137C-C020-76F4-B5D0145AF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040" y="1700808"/>
            <a:ext cx="3957295" cy="4903853"/>
          </a:xfrm>
          <a:prstGeom prst="rect">
            <a:avLst/>
          </a:prstGeom>
        </p:spPr>
      </p:pic>
      <p:pic>
        <p:nvPicPr>
          <p:cNvPr id="9" name="Picture 8" descr="Chart&#10;&#10;Description automatically generated">
            <a:extLst>
              <a:ext uri="{FF2B5EF4-FFF2-40B4-BE49-F238E27FC236}">
                <a16:creationId xmlns:a16="http://schemas.microsoft.com/office/drawing/2014/main" id="{60F97E4C-24E4-D727-E294-C2612531E7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984" y="1440836"/>
            <a:ext cx="3628702" cy="3447678"/>
          </a:xfrm>
          <a:prstGeom prst="rect">
            <a:avLst/>
          </a:prstGeom>
        </p:spPr>
      </p:pic>
      <p:sp>
        <p:nvSpPr>
          <p:cNvPr id="10" name="TextBox 9">
            <a:extLst>
              <a:ext uri="{FF2B5EF4-FFF2-40B4-BE49-F238E27FC236}">
                <a16:creationId xmlns:a16="http://schemas.microsoft.com/office/drawing/2014/main" id="{AEE11237-89C3-0B88-AC09-93DDC4A158C4}"/>
              </a:ext>
            </a:extLst>
          </p:cNvPr>
          <p:cNvSpPr txBox="1"/>
          <p:nvPr/>
        </p:nvSpPr>
        <p:spPr>
          <a:xfrm>
            <a:off x="6378598" y="5085184"/>
            <a:ext cx="2775473" cy="1384995"/>
          </a:xfrm>
          <a:prstGeom prst="rect">
            <a:avLst/>
          </a:prstGeom>
          <a:noFill/>
        </p:spPr>
        <p:txBody>
          <a:bodyPr wrap="square">
            <a:spAutoFit/>
          </a:bodyPr>
          <a:lstStyle/>
          <a:p>
            <a:pPr marL="0" indent="0" algn="ctr">
              <a:buFont typeface="Arial" pitchFamily="34" charset="0"/>
              <a:buNone/>
            </a:pPr>
            <a:r>
              <a:rPr lang="en-GB" sz="2400" b="1" dirty="0">
                <a:latin typeface="Helvetica" pitchFamily="2" charset="0"/>
              </a:rPr>
              <a:t>Accuracy</a:t>
            </a:r>
          </a:p>
          <a:p>
            <a:pPr marL="0" indent="0" algn="ctr">
              <a:buFont typeface="Arial" pitchFamily="34" charset="0"/>
              <a:buNone/>
            </a:pPr>
            <a:r>
              <a:rPr lang="en-GB" sz="6000" b="1" dirty="0">
                <a:solidFill>
                  <a:schemeClr val="accent1"/>
                </a:solidFill>
                <a:latin typeface="Helvetica" pitchFamily="2" charset="0"/>
              </a:rPr>
              <a:t>~ 85%</a:t>
            </a:r>
          </a:p>
        </p:txBody>
      </p:sp>
    </p:spTree>
    <p:extLst>
      <p:ext uri="{BB962C8B-B14F-4D97-AF65-F5344CB8AC3E}">
        <p14:creationId xmlns:p14="http://schemas.microsoft.com/office/powerpoint/2010/main" val="204651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6C13-DB07-B435-70B4-210490AA2F92}"/>
              </a:ext>
            </a:extLst>
          </p:cNvPr>
          <p:cNvSpPr>
            <a:spLocks noGrp="1"/>
          </p:cNvSpPr>
          <p:nvPr>
            <p:ph type="title"/>
          </p:nvPr>
        </p:nvSpPr>
        <p:spPr>
          <a:xfrm>
            <a:off x="1066800" y="99220"/>
            <a:ext cx="10058400" cy="1325563"/>
          </a:xfrm>
        </p:spPr>
        <p:txBody>
          <a:bodyPr anchor="ctr">
            <a:normAutofit/>
          </a:bodyPr>
          <a:lstStyle/>
          <a:p>
            <a:r>
              <a:rPr lang="en-US" dirty="0"/>
              <a:t>Objective</a:t>
            </a:r>
          </a:p>
        </p:txBody>
      </p:sp>
      <p:sp>
        <p:nvSpPr>
          <p:cNvPr id="3" name="Content Placeholder 2">
            <a:extLst>
              <a:ext uri="{FF2B5EF4-FFF2-40B4-BE49-F238E27FC236}">
                <a16:creationId xmlns:a16="http://schemas.microsoft.com/office/drawing/2014/main" id="{A4828461-8F3F-9A99-A476-0D439CCA4090}"/>
              </a:ext>
            </a:extLst>
          </p:cNvPr>
          <p:cNvSpPr>
            <a:spLocks noGrp="1"/>
          </p:cNvSpPr>
          <p:nvPr>
            <p:ph sz="half" idx="2"/>
          </p:nvPr>
        </p:nvSpPr>
        <p:spPr>
          <a:xfrm>
            <a:off x="263352" y="2590800"/>
            <a:ext cx="5604048" cy="3920004"/>
          </a:xfrm>
        </p:spPr>
        <p:txBody>
          <a:bodyPr>
            <a:normAutofit/>
          </a:bodyPr>
          <a:lstStyle/>
          <a:p>
            <a:r>
              <a:rPr lang="en-CA" sz="1800" dirty="0">
                <a:effectLst/>
                <a:latin typeface="Helvetica" pitchFamily="2" charset="0"/>
              </a:rPr>
              <a:t>Analysis and exploring different methods for Dimensionality Reduction and choosing the optimal technique.</a:t>
            </a:r>
          </a:p>
          <a:p>
            <a:r>
              <a:rPr lang="en-CA" sz="1800" dirty="0">
                <a:effectLst/>
                <a:latin typeface="Helvetica" pitchFamily="2" charset="0"/>
              </a:rPr>
              <a:t>Applying data wrangling techniques to perform exploratory data analysis to find the insights from the data and handle any discrepancies.</a:t>
            </a:r>
          </a:p>
          <a:p>
            <a:r>
              <a:rPr lang="en-CA" sz="1800" dirty="0">
                <a:effectLst/>
                <a:latin typeface="Helvetica" pitchFamily="2" charset="0"/>
              </a:rPr>
              <a:t>Comparison on different Machine learning models and compare their accuracy metrics.</a:t>
            </a:r>
          </a:p>
          <a:p>
            <a:r>
              <a:rPr lang="en-CA" sz="1800" dirty="0">
                <a:effectLst/>
                <a:latin typeface="Helvetica" pitchFamily="2" charset="0"/>
              </a:rPr>
              <a:t>Predicting heart failure on basis of different attributes like cholesterol, chest pain type, etc. and comparison with the true/actual values.</a:t>
            </a:r>
          </a:p>
        </p:txBody>
      </p:sp>
      <p:pic>
        <p:nvPicPr>
          <p:cNvPr id="7" name="Content Placeholder 6" descr="Chart, scatter chart&#10;&#10;Description automatically generated">
            <a:extLst>
              <a:ext uri="{FF2B5EF4-FFF2-40B4-BE49-F238E27FC236}">
                <a16:creationId xmlns:a16="http://schemas.microsoft.com/office/drawing/2014/main" id="{5A059E0B-59CE-9D24-C969-3DE1327586C7}"/>
              </a:ext>
            </a:extLst>
          </p:cNvPr>
          <p:cNvPicPr>
            <a:picLocks noGrp="1" noChangeAspect="1"/>
          </p:cNvPicPr>
          <p:nvPr>
            <p:ph sz="quarter" idx="4"/>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67400" y="1785078"/>
            <a:ext cx="6061248" cy="4572256"/>
          </a:xfrm>
        </p:spPr>
      </p:pic>
      <p:sp>
        <p:nvSpPr>
          <p:cNvPr id="8" name="TextBox 7">
            <a:extLst>
              <a:ext uri="{FF2B5EF4-FFF2-40B4-BE49-F238E27FC236}">
                <a16:creationId xmlns:a16="http://schemas.microsoft.com/office/drawing/2014/main" id="{D192D679-66E1-1B54-478F-499717C66951}"/>
              </a:ext>
            </a:extLst>
          </p:cNvPr>
          <p:cNvSpPr txBox="1"/>
          <p:nvPr/>
        </p:nvSpPr>
        <p:spPr>
          <a:xfrm>
            <a:off x="6324600" y="6306448"/>
            <a:ext cx="4800600" cy="230832"/>
          </a:xfrm>
          <a:prstGeom prst="rect">
            <a:avLst/>
          </a:prstGeom>
          <a:noFill/>
        </p:spPr>
        <p:txBody>
          <a:bodyPr wrap="square" rtlCol="0">
            <a:spAutoFit/>
          </a:bodyPr>
          <a:lstStyle/>
          <a:p>
            <a:r>
              <a:rPr lang="en-US" sz="900">
                <a:hlinkClick r:id="rId3" tooltip="https://blog.drskippy.net/2012/05/14/dimension-reduction-for-machine-learning-simple-example-of-svd-pca-pathology/"/>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87041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6160" y="4653136"/>
            <a:ext cx="3932237" cy="1752600"/>
          </a:xfrm>
        </p:spPr>
        <p:txBody>
          <a:bodyPr rtlCol="0">
            <a:normAutofit/>
          </a:bodyPr>
          <a:lstStyle/>
          <a:p>
            <a:pPr rtl="0"/>
            <a:r>
              <a:rPr lang="en-GB" sz="4800" dirty="0"/>
              <a:t>SUMMARY</a:t>
            </a:r>
          </a:p>
        </p:txBody>
      </p:sp>
      <p:sp>
        <p:nvSpPr>
          <p:cNvPr id="5" name="Title 1">
            <a:extLst>
              <a:ext uri="{FF2B5EF4-FFF2-40B4-BE49-F238E27FC236}">
                <a16:creationId xmlns:a16="http://schemas.microsoft.com/office/drawing/2014/main" id="{1FBE049B-2D0F-FD1F-0A9E-02B830C59B9C}"/>
              </a:ext>
            </a:extLst>
          </p:cNvPr>
          <p:cNvSpPr txBox="1">
            <a:spLocks/>
          </p:cNvSpPr>
          <p:nvPr/>
        </p:nvSpPr>
        <p:spPr>
          <a:xfrm>
            <a:off x="0" y="507062"/>
            <a:ext cx="6312024" cy="1193746"/>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GB" sz="1800" dirty="0">
                <a:solidFill>
                  <a:schemeClr val="tx1"/>
                </a:solidFill>
              </a:rPr>
              <a:t>From the start, every method was elaborated for the dimensional reduction without any bias and below is the outcome observed.</a:t>
            </a:r>
          </a:p>
          <a:p>
            <a:r>
              <a:rPr lang="en-GB" sz="1800" dirty="0">
                <a:solidFill>
                  <a:schemeClr val="tx1"/>
                </a:solidFill>
              </a:rPr>
              <a:t>Without implementing any dimensional reduction method on the dataset, we have observed ~79.6% accuracy with all variables included.</a:t>
            </a:r>
          </a:p>
          <a:p>
            <a:endParaRPr lang="en-GB" sz="1800" dirty="0">
              <a:solidFill>
                <a:schemeClr val="tx1"/>
              </a:solidFill>
            </a:endParaRPr>
          </a:p>
          <a:p>
            <a:endParaRPr lang="en-GB" sz="1800" dirty="0">
              <a:solidFill>
                <a:schemeClr val="tx1"/>
              </a:solidFill>
            </a:endParaRPr>
          </a:p>
        </p:txBody>
      </p:sp>
      <p:sp>
        <p:nvSpPr>
          <p:cNvPr id="4" name="TextBox 3">
            <a:extLst>
              <a:ext uri="{FF2B5EF4-FFF2-40B4-BE49-F238E27FC236}">
                <a16:creationId xmlns:a16="http://schemas.microsoft.com/office/drawing/2014/main" id="{6963EB2B-168F-FD83-4FDE-653D64B0AB83}"/>
              </a:ext>
            </a:extLst>
          </p:cNvPr>
          <p:cNvSpPr txBox="1"/>
          <p:nvPr/>
        </p:nvSpPr>
        <p:spPr>
          <a:xfrm>
            <a:off x="0" y="1268760"/>
            <a:ext cx="6888088" cy="5509200"/>
          </a:xfrm>
          <a:prstGeom prst="rect">
            <a:avLst/>
          </a:prstGeom>
          <a:noFill/>
        </p:spPr>
        <p:txBody>
          <a:bodyPr wrap="square" rtlCol="0">
            <a:spAutoFit/>
          </a:bodyPr>
          <a:lstStyle/>
          <a:p>
            <a:pPr marL="342900" indent="-342900">
              <a:buAutoNum type="arabicParenR"/>
            </a:pPr>
            <a:endParaRPr lang="en-US" dirty="0"/>
          </a:p>
          <a:p>
            <a:pPr marL="342900" indent="-342900">
              <a:buFontTx/>
              <a:buAutoNum type="arabicParenR"/>
            </a:pPr>
            <a:r>
              <a:rPr lang="en-US" sz="1600" dirty="0"/>
              <a:t>After data preprocessing, we evaluated the correspondence analysis and get to know about the most significant features in the dataset.</a:t>
            </a:r>
          </a:p>
          <a:p>
            <a:pPr marL="342900" indent="-342900">
              <a:buAutoNum type="arabicParenR"/>
            </a:pPr>
            <a:r>
              <a:rPr lang="en-US" sz="1600" dirty="0"/>
              <a:t>With PCA, we have observed that with 9 factors where cumulative variance contributed to 83.7%</a:t>
            </a:r>
          </a:p>
          <a:p>
            <a:pPr marL="342900" indent="-342900">
              <a:buAutoNum type="arabicParenR"/>
            </a:pPr>
            <a:r>
              <a:rPr lang="en-US" sz="1600" dirty="0"/>
              <a:t>We also implemented the Decision Tree model and observed, accuracy increased to ~89.6%</a:t>
            </a:r>
          </a:p>
          <a:p>
            <a:pPr marL="342900" indent="-342900">
              <a:buAutoNum type="arabicParenR"/>
            </a:pPr>
            <a:r>
              <a:rPr lang="en-US" sz="1600" dirty="0"/>
              <a:t>Factor Analysis we get the optimal factor value to 5 but realized cumulative variance to only ~41%</a:t>
            </a:r>
          </a:p>
          <a:p>
            <a:pPr marL="342900" indent="-342900">
              <a:buAutoNum type="arabicParenR"/>
            </a:pPr>
            <a:r>
              <a:rPr lang="en-US" sz="1600" dirty="0"/>
              <a:t> Exploratory factor analysis corresponds to cumulative variance to ~36% which is a significant decline when we compare it to the PCA method.</a:t>
            </a:r>
          </a:p>
          <a:p>
            <a:pPr marL="342900" indent="-342900">
              <a:buAutoNum type="arabicParenR"/>
            </a:pPr>
            <a:r>
              <a:rPr lang="en-US" sz="1600" dirty="0"/>
              <a:t>LDA method on the other hand has given us sensitivity and specificity of ~78% and ~91% simultaneously leading us to get ~85 % accuracy which we observed the second best after the PCA method.</a:t>
            </a:r>
          </a:p>
          <a:p>
            <a:endParaRPr lang="en-US" dirty="0"/>
          </a:p>
          <a:p>
            <a:endParaRPr lang="en-US" dirty="0"/>
          </a:p>
          <a:p>
            <a:r>
              <a:rPr lang="en-US" dirty="0"/>
              <a:t>In summary, we concluded that PCA has done the best job on our use case of heart failure dataset where we want to predict the persons’ tolerance towards heart failure without loosing any underlying information from the dataset and PCA with its 9 principal components has provided us a significant and relevant outcome.</a:t>
            </a:r>
          </a:p>
        </p:txBody>
      </p:sp>
    </p:spTree>
    <p:extLst>
      <p:ext uri="{BB962C8B-B14F-4D97-AF65-F5344CB8AC3E}">
        <p14:creationId xmlns:p14="http://schemas.microsoft.com/office/powerpoint/2010/main" val="291474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5157192"/>
            <a:ext cx="7772400" cy="873124"/>
          </a:xfrm>
        </p:spPr>
        <p:txBody>
          <a:bodyPr rtlCol="0"/>
          <a:lstStyle/>
          <a:p>
            <a:pPr rtl="0"/>
            <a:r>
              <a:rPr lang="en-GB" dirty="0"/>
              <a:t>Thank You</a:t>
            </a:r>
          </a:p>
        </p:txBody>
      </p:sp>
      <p:pic>
        <p:nvPicPr>
          <p:cNvPr id="4" name="Graphic 3" descr="Smiling face outline with solid fill">
            <a:extLst>
              <a:ext uri="{FF2B5EF4-FFF2-40B4-BE49-F238E27FC236}">
                <a16:creationId xmlns:a16="http://schemas.microsoft.com/office/drawing/2014/main" id="{AB2FD045-F5EC-C569-AEDD-1FD50E7502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384" y="349569"/>
            <a:ext cx="5023647" cy="5023647"/>
          </a:xfrm>
          <a:prstGeom prst="rect">
            <a:avLst/>
          </a:prstGeom>
        </p:spPr>
      </p:pic>
    </p:spTree>
    <p:extLst>
      <p:ext uri="{BB962C8B-B14F-4D97-AF65-F5344CB8AC3E}">
        <p14:creationId xmlns:p14="http://schemas.microsoft.com/office/powerpoint/2010/main" val="352885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rtl="0"/>
            <a:r>
              <a:rPr lang="en-GB" sz="4000" b="1" dirty="0"/>
              <a:t>DATASET</a:t>
            </a:r>
          </a:p>
        </p:txBody>
      </p:sp>
      <p:sp>
        <p:nvSpPr>
          <p:cNvPr id="5" name="Oval 4">
            <a:extLst>
              <a:ext uri="{FF2B5EF4-FFF2-40B4-BE49-F238E27FC236}">
                <a16:creationId xmlns:a16="http://schemas.microsoft.com/office/drawing/2014/main" id="{DDB43D5B-EDC7-CFB8-3476-BFF96624AEC2}"/>
              </a:ext>
              <a:ext uri="{C183D7F6-B498-43B3-948B-1728B52AA6E4}">
                <adec:decorative xmlns:adec="http://schemas.microsoft.com/office/drawing/2017/decorative" val="1"/>
              </a:ext>
            </a:extLst>
          </p:cNvPr>
          <p:cNvSpPr/>
          <p:nvPr/>
        </p:nvSpPr>
        <p:spPr>
          <a:xfrm>
            <a:off x="1391789" y="1767312"/>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stStyle>
          <a:p>
            <a:pPr algn="ctr" rtl="0"/>
            <a:endParaRPr lang="en-GB" dirty="0">
              <a:latin typeface="Calibri Light" panose="020F0302020204030204" pitchFamily="34" charset="0"/>
            </a:endParaRPr>
          </a:p>
        </p:txBody>
      </p:sp>
      <p:pic>
        <p:nvPicPr>
          <p:cNvPr id="7" name="Graphic 6" descr="Bar chart outline">
            <a:extLst>
              <a:ext uri="{FF2B5EF4-FFF2-40B4-BE49-F238E27FC236}">
                <a16:creationId xmlns:a16="http://schemas.microsoft.com/office/drawing/2014/main" id="{14E34017-6679-C95F-41B3-4F1732A2CF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2969" y="1868492"/>
            <a:ext cx="743318" cy="743318"/>
          </a:xfrm>
          <a:prstGeom prst="rect">
            <a:avLst/>
          </a:prstGeom>
        </p:spPr>
      </p:pic>
      <p:sp>
        <p:nvSpPr>
          <p:cNvPr id="8" name="Oval 7">
            <a:extLst>
              <a:ext uri="{FF2B5EF4-FFF2-40B4-BE49-F238E27FC236}">
                <a16:creationId xmlns:a16="http://schemas.microsoft.com/office/drawing/2014/main" id="{34810390-4714-844B-8F93-3ECDCB1AA7B2}"/>
              </a:ext>
              <a:ext uri="{C183D7F6-B498-43B3-948B-1728B52AA6E4}">
                <adec:decorative xmlns:adec="http://schemas.microsoft.com/office/drawing/2017/decorative" val="1"/>
              </a:ext>
            </a:extLst>
          </p:cNvPr>
          <p:cNvSpPr/>
          <p:nvPr/>
        </p:nvSpPr>
        <p:spPr>
          <a:xfrm>
            <a:off x="5540931" y="1786678"/>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stStyle>
          <a:p>
            <a:pPr algn="ctr" rtl="0"/>
            <a:endParaRPr lang="en-GB" dirty="0">
              <a:latin typeface="Calibri Light" panose="020F0302020204030204" pitchFamily="34" charset="0"/>
            </a:endParaRPr>
          </a:p>
        </p:txBody>
      </p:sp>
      <p:sp>
        <p:nvSpPr>
          <p:cNvPr id="9" name="Oval 8">
            <a:extLst>
              <a:ext uri="{FF2B5EF4-FFF2-40B4-BE49-F238E27FC236}">
                <a16:creationId xmlns:a16="http://schemas.microsoft.com/office/drawing/2014/main" id="{DC4BA5E9-DABB-6953-5BA9-581A43AF6988}"/>
              </a:ext>
              <a:ext uri="{C183D7F6-B498-43B3-948B-1728B52AA6E4}">
                <adec:decorative xmlns:adec="http://schemas.microsoft.com/office/drawing/2017/decorative" val="1"/>
              </a:ext>
            </a:extLst>
          </p:cNvPr>
          <p:cNvSpPr/>
          <p:nvPr/>
        </p:nvSpPr>
        <p:spPr>
          <a:xfrm>
            <a:off x="1391789" y="1767312"/>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stStyle>
          <a:p>
            <a:pPr algn="ctr" rtl="0"/>
            <a:endParaRPr lang="en-GB" dirty="0">
              <a:latin typeface="Calibri Light" panose="020F0302020204030204" pitchFamily="34" charset="0"/>
            </a:endParaRPr>
          </a:p>
        </p:txBody>
      </p:sp>
      <p:pic>
        <p:nvPicPr>
          <p:cNvPr id="10" name="Graphic 9" descr="Bar chart outline">
            <a:extLst>
              <a:ext uri="{FF2B5EF4-FFF2-40B4-BE49-F238E27FC236}">
                <a16:creationId xmlns:a16="http://schemas.microsoft.com/office/drawing/2014/main" id="{FE786046-4E03-9442-A81B-1299315A8D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1637" y="1846114"/>
            <a:ext cx="743318" cy="743318"/>
          </a:xfrm>
          <a:prstGeom prst="rect">
            <a:avLst/>
          </a:prstGeom>
        </p:spPr>
      </p:pic>
      <p:pic>
        <p:nvPicPr>
          <p:cNvPr id="11" name="Graphic 10" descr="Network outline">
            <a:extLst>
              <a:ext uri="{FF2B5EF4-FFF2-40B4-BE49-F238E27FC236}">
                <a16:creationId xmlns:a16="http://schemas.microsoft.com/office/drawing/2014/main" id="{08EC5A39-9475-337D-01A6-1FC2A72669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03106" y="1845087"/>
            <a:ext cx="828859" cy="828859"/>
          </a:xfrm>
          <a:prstGeom prst="rect">
            <a:avLst/>
          </a:prstGeom>
        </p:spPr>
      </p:pic>
      <p:sp>
        <p:nvSpPr>
          <p:cNvPr id="12" name="Oval 11">
            <a:extLst>
              <a:ext uri="{FF2B5EF4-FFF2-40B4-BE49-F238E27FC236}">
                <a16:creationId xmlns:a16="http://schemas.microsoft.com/office/drawing/2014/main" id="{DA487651-F9CC-4626-9056-80350C95679A}"/>
              </a:ext>
              <a:ext uri="{C183D7F6-B498-43B3-948B-1728B52AA6E4}">
                <adec:decorative xmlns:adec="http://schemas.microsoft.com/office/drawing/2017/decorative" val="1"/>
              </a:ext>
            </a:extLst>
          </p:cNvPr>
          <p:cNvSpPr/>
          <p:nvPr/>
        </p:nvSpPr>
        <p:spPr>
          <a:xfrm>
            <a:off x="9679476" y="1798330"/>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stStyle>
          <a:p>
            <a:pPr algn="ctr" rtl="0"/>
            <a:endParaRPr lang="en-GB" dirty="0">
              <a:latin typeface="Calibri Light" panose="020F0302020204030204" pitchFamily="34" charset="0"/>
            </a:endParaRPr>
          </a:p>
        </p:txBody>
      </p:sp>
      <p:pic>
        <p:nvPicPr>
          <p:cNvPr id="13" name="Graphic 12" descr="Bug under magnifying glass outline">
            <a:extLst>
              <a:ext uri="{FF2B5EF4-FFF2-40B4-BE49-F238E27FC236}">
                <a16:creationId xmlns:a16="http://schemas.microsoft.com/office/drawing/2014/main" id="{118A3B58-32E3-C7FC-EE23-2E6031C43A3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620088">
            <a:off x="9775065" y="1858702"/>
            <a:ext cx="793783" cy="793783"/>
          </a:xfrm>
          <a:prstGeom prst="rect">
            <a:avLst/>
          </a:prstGeom>
        </p:spPr>
      </p:pic>
      <p:sp>
        <p:nvSpPr>
          <p:cNvPr id="15" name="Oval 14">
            <a:extLst>
              <a:ext uri="{FF2B5EF4-FFF2-40B4-BE49-F238E27FC236}">
                <a16:creationId xmlns:a16="http://schemas.microsoft.com/office/drawing/2014/main" id="{8C2C24BD-7527-5C4D-4C00-89BF0BC067BC}"/>
              </a:ext>
              <a:ext uri="{C183D7F6-B498-43B3-948B-1728B52AA6E4}">
                <adec:decorative xmlns:adec="http://schemas.microsoft.com/office/drawing/2017/decorative" val="1"/>
              </a:ext>
            </a:extLst>
          </p:cNvPr>
          <p:cNvSpPr/>
          <p:nvPr/>
        </p:nvSpPr>
        <p:spPr>
          <a:xfrm>
            <a:off x="7861173" y="417844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stStyle>
          <a:p>
            <a:pPr algn="ctr" rtl="0"/>
            <a:endParaRPr lang="en-GB" dirty="0">
              <a:latin typeface="Calibri Light" panose="020F0302020204030204" pitchFamily="34" charset="0"/>
            </a:endParaRPr>
          </a:p>
        </p:txBody>
      </p:sp>
      <p:pic>
        <p:nvPicPr>
          <p:cNvPr id="19" name="Graphic 18" descr="Download from cloud outline">
            <a:extLst>
              <a:ext uri="{FF2B5EF4-FFF2-40B4-BE49-F238E27FC236}">
                <a16:creationId xmlns:a16="http://schemas.microsoft.com/office/drawing/2014/main" id="{29711B35-408D-4CC4-D78B-D27AD59286A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64214" y="4270997"/>
            <a:ext cx="786089" cy="786089"/>
          </a:xfrm>
          <a:prstGeom prst="rect">
            <a:avLst/>
          </a:prstGeom>
        </p:spPr>
      </p:pic>
      <p:sp>
        <p:nvSpPr>
          <p:cNvPr id="20" name="Oval 19">
            <a:extLst>
              <a:ext uri="{FF2B5EF4-FFF2-40B4-BE49-F238E27FC236}">
                <a16:creationId xmlns:a16="http://schemas.microsoft.com/office/drawing/2014/main" id="{63D044AF-EB3E-765D-32B2-9BF2F104B0AB}"/>
              </a:ext>
              <a:ext uri="{C183D7F6-B498-43B3-948B-1728B52AA6E4}">
                <adec:decorative xmlns:adec="http://schemas.microsoft.com/office/drawing/2017/decorative" val="1"/>
              </a:ext>
            </a:extLst>
          </p:cNvPr>
          <p:cNvSpPr/>
          <p:nvPr/>
        </p:nvSpPr>
        <p:spPr>
          <a:xfrm>
            <a:off x="3258343" y="4163200"/>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stStyle>
          <a:p>
            <a:pPr algn="ctr" rtl="0"/>
            <a:endParaRPr lang="en-GB" dirty="0">
              <a:latin typeface="Calibri Light" panose="020F0302020204030204" pitchFamily="34" charset="0"/>
            </a:endParaRPr>
          </a:p>
        </p:txBody>
      </p:sp>
      <p:sp>
        <p:nvSpPr>
          <p:cNvPr id="24" name="Content Placeholder 2">
            <a:extLst>
              <a:ext uri="{FF2B5EF4-FFF2-40B4-BE49-F238E27FC236}">
                <a16:creationId xmlns:a16="http://schemas.microsoft.com/office/drawing/2014/main" id="{4576CE26-7BB9-76CA-2416-9C381568266A}"/>
              </a:ext>
            </a:extLst>
          </p:cNvPr>
          <p:cNvSpPr>
            <a:spLocks noGrp="1"/>
          </p:cNvSpPr>
          <p:nvPr>
            <p:ph idx="1"/>
          </p:nvPr>
        </p:nvSpPr>
        <p:spPr>
          <a:xfrm>
            <a:off x="641258" y="2854051"/>
            <a:ext cx="2504075" cy="368219"/>
          </a:xfrm>
        </p:spPr>
        <p:txBody>
          <a:bodyPr rtlCol="0">
            <a:normAutofit fontScale="92500" lnSpcReduction="20000"/>
          </a:bodyPr>
          <a:lstStyle/>
          <a:p>
            <a:pPr marL="0" indent="0" algn="ctr">
              <a:buNone/>
            </a:pPr>
            <a:r>
              <a:rPr lang="en-IN" b="1" dirty="0">
                <a:effectLst/>
                <a:latin typeface="Helvetica" pitchFamily="2" charset="0"/>
              </a:rPr>
              <a:t>Variables</a:t>
            </a:r>
          </a:p>
        </p:txBody>
      </p:sp>
      <p:sp>
        <p:nvSpPr>
          <p:cNvPr id="25" name="Content Placeholder 2">
            <a:extLst>
              <a:ext uri="{FF2B5EF4-FFF2-40B4-BE49-F238E27FC236}">
                <a16:creationId xmlns:a16="http://schemas.microsoft.com/office/drawing/2014/main" id="{47D240E1-B7FB-1112-E2D2-86E95E2BAEDA}"/>
              </a:ext>
            </a:extLst>
          </p:cNvPr>
          <p:cNvSpPr txBox="1">
            <a:spLocks/>
          </p:cNvSpPr>
          <p:nvPr/>
        </p:nvSpPr>
        <p:spPr>
          <a:xfrm>
            <a:off x="4500073" y="2865891"/>
            <a:ext cx="3158767" cy="43216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lgn="ctr">
              <a:buFont typeface="Arial" pitchFamily="34" charset="0"/>
              <a:buNone/>
            </a:pPr>
            <a:r>
              <a:rPr lang="en-IN" b="1" dirty="0">
                <a:latin typeface="Helvetica" pitchFamily="2" charset="0"/>
              </a:rPr>
              <a:t>Variable Classification</a:t>
            </a:r>
          </a:p>
          <a:p>
            <a:pPr marL="0" indent="0" algn="just">
              <a:buFont typeface="Arial" pitchFamily="34" charset="0"/>
              <a:buNone/>
            </a:pPr>
            <a:endParaRPr lang="en-GB" dirty="0"/>
          </a:p>
        </p:txBody>
      </p:sp>
      <p:sp>
        <p:nvSpPr>
          <p:cNvPr id="26" name="TextBox 25">
            <a:extLst>
              <a:ext uri="{FF2B5EF4-FFF2-40B4-BE49-F238E27FC236}">
                <a16:creationId xmlns:a16="http://schemas.microsoft.com/office/drawing/2014/main" id="{6E07D75D-A654-DB7B-7197-2FA982A5C43B}"/>
              </a:ext>
            </a:extLst>
          </p:cNvPr>
          <p:cNvSpPr txBox="1"/>
          <p:nvPr/>
        </p:nvSpPr>
        <p:spPr>
          <a:xfrm>
            <a:off x="746374" y="3287299"/>
            <a:ext cx="2236510" cy="646331"/>
          </a:xfrm>
          <a:prstGeom prst="rect">
            <a:avLst/>
          </a:prstGeom>
          <a:noFill/>
        </p:spPr>
        <p:txBody>
          <a:bodyPr wrap="none" rtlCol="0">
            <a:spAutoFit/>
          </a:bodyPr>
          <a:lstStyle/>
          <a:p>
            <a:pPr algn="ctr"/>
            <a:r>
              <a:rPr lang="en-US" b="1" dirty="0">
                <a:latin typeface="Helvetica" pitchFamily="2" charset="0"/>
              </a:rPr>
              <a:t>14 Variables</a:t>
            </a:r>
          </a:p>
          <a:p>
            <a:pPr algn="ctr"/>
            <a:r>
              <a:rPr lang="en-US" b="1" dirty="0">
                <a:latin typeface="Helvetica" pitchFamily="2" charset="0"/>
              </a:rPr>
              <a:t>2216 Observations</a:t>
            </a:r>
          </a:p>
        </p:txBody>
      </p:sp>
      <p:sp>
        <p:nvSpPr>
          <p:cNvPr id="27" name="TextBox 26">
            <a:extLst>
              <a:ext uri="{FF2B5EF4-FFF2-40B4-BE49-F238E27FC236}">
                <a16:creationId xmlns:a16="http://schemas.microsoft.com/office/drawing/2014/main" id="{6B1F9EDB-65F9-6534-E1FC-12EFB39865FB}"/>
              </a:ext>
            </a:extLst>
          </p:cNvPr>
          <p:cNvSpPr txBox="1"/>
          <p:nvPr/>
        </p:nvSpPr>
        <p:spPr>
          <a:xfrm>
            <a:off x="5196879" y="3286935"/>
            <a:ext cx="1633782" cy="646331"/>
          </a:xfrm>
          <a:prstGeom prst="rect">
            <a:avLst/>
          </a:prstGeom>
          <a:noFill/>
        </p:spPr>
        <p:txBody>
          <a:bodyPr wrap="none" rtlCol="0">
            <a:spAutoFit/>
          </a:bodyPr>
          <a:lstStyle/>
          <a:p>
            <a:pPr algn="ctr"/>
            <a:r>
              <a:rPr lang="en-US" b="1" dirty="0">
                <a:latin typeface="Helvetica" pitchFamily="2" charset="0"/>
              </a:rPr>
              <a:t>6 Numerical</a:t>
            </a:r>
          </a:p>
          <a:p>
            <a:pPr algn="ctr"/>
            <a:r>
              <a:rPr lang="en-US" b="1" dirty="0">
                <a:latin typeface="Helvetica" pitchFamily="2" charset="0"/>
              </a:rPr>
              <a:t>8 Categorical</a:t>
            </a:r>
          </a:p>
        </p:txBody>
      </p:sp>
      <p:sp>
        <p:nvSpPr>
          <p:cNvPr id="28" name="Content Placeholder 2">
            <a:extLst>
              <a:ext uri="{FF2B5EF4-FFF2-40B4-BE49-F238E27FC236}">
                <a16:creationId xmlns:a16="http://schemas.microsoft.com/office/drawing/2014/main" id="{BB44FF65-1B2E-5930-1D60-5497CF8F53FC}"/>
              </a:ext>
            </a:extLst>
          </p:cNvPr>
          <p:cNvSpPr txBox="1">
            <a:spLocks/>
          </p:cNvSpPr>
          <p:nvPr/>
        </p:nvSpPr>
        <p:spPr>
          <a:xfrm>
            <a:off x="8592572" y="2848654"/>
            <a:ext cx="3158767" cy="4321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lgn="ctr">
              <a:buFont typeface="Arial" pitchFamily="34" charset="0"/>
              <a:buNone/>
            </a:pPr>
            <a:r>
              <a:rPr lang="en-IN" sz="2200" b="1" dirty="0">
                <a:latin typeface="Helvetica" pitchFamily="2" charset="0"/>
              </a:rPr>
              <a:t>Missing Values</a:t>
            </a:r>
          </a:p>
          <a:p>
            <a:pPr marL="0" indent="0" algn="just">
              <a:buFont typeface="Arial" pitchFamily="34" charset="0"/>
              <a:buNone/>
            </a:pPr>
            <a:endParaRPr lang="en-GB" sz="2200" dirty="0"/>
          </a:p>
        </p:txBody>
      </p:sp>
      <p:sp>
        <p:nvSpPr>
          <p:cNvPr id="29" name="TextBox 28">
            <a:extLst>
              <a:ext uri="{FF2B5EF4-FFF2-40B4-BE49-F238E27FC236}">
                <a16:creationId xmlns:a16="http://schemas.microsoft.com/office/drawing/2014/main" id="{1D28207B-368D-597D-CD4E-5306E93FE935}"/>
              </a:ext>
            </a:extLst>
          </p:cNvPr>
          <p:cNvSpPr txBox="1"/>
          <p:nvPr/>
        </p:nvSpPr>
        <p:spPr>
          <a:xfrm>
            <a:off x="9143498" y="3282604"/>
            <a:ext cx="2211055" cy="369332"/>
          </a:xfrm>
          <a:prstGeom prst="rect">
            <a:avLst/>
          </a:prstGeom>
          <a:noFill/>
        </p:spPr>
        <p:txBody>
          <a:bodyPr wrap="none" rtlCol="0">
            <a:spAutoFit/>
          </a:bodyPr>
          <a:lstStyle/>
          <a:p>
            <a:pPr algn="ctr"/>
            <a:r>
              <a:rPr lang="en-US" b="1" dirty="0">
                <a:latin typeface="Helvetica" pitchFamily="2" charset="0"/>
              </a:rPr>
              <a:t>No Missing Values</a:t>
            </a:r>
          </a:p>
        </p:txBody>
      </p:sp>
      <p:sp>
        <p:nvSpPr>
          <p:cNvPr id="31" name="Content Placeholder 2">
            <a:extLst>
              <a:ext uri="{FF2B5EF4-FFF2-40B4-BE49-F238E27FC236}">
                <a16:creationId xmlns:a16="http://schemas.microsoft.com/office/drawing/2014/main" id="{35ACFA10-BD19-B69E-23E5-438574D3CEE0}"/>
              </a:ext>
            </a:extLst>
          </p:cNvPr>
          <p:cNvSpPr txBox="1">
            <a:spLocks/>
          </p:cNvSpPr>
          <p:nvPr/>
        </p:nvSpPr>
        <p:spPr>
          <a:xfrm>
            <a:off x="6777874" y="5192950"/>
            <a:ext cx="3158767" cy="4321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lgn="ctr">
              <a:buFont typeface="Arial" pitchFamily="34" charset="0"/>
              <a:buNone/>
            </a:pPr>
            <a:r>
              <a:rPr lang="en-IN" sz="2200" b="1" dirty="0">
                <a:latin typeface="Helvetica" pitchFamily="2" charset="0"/>
              </a:rPr>
              <a:t>Source</a:t>
            </a:r>
          </a:p>
          <a:p>
            <a:pPr marL="0" indent="0" algn="just">
              <a:buFont typeface="Arial" pitchFamily="34" charset="0"/>
              <a:buNone/>
            </a:pPr>
            <a:endParaRPr lang="en-GB" sz="2200" dirty="0"/>
          </a:p>
        </p:txBody>
      </p:sp>
      <p:sp>
        <p:nvSpPr>
          <p:cNvPr id="32" name="TextBox 31">
            <a:extLst>
              <a:ext uri="{FF2B5EF4-FFF2-40B4-BE49-F238E27FC236}">
                <a16:creationId xmlns:a16="http://schemas.microsoft.com/office/drawing/2014/main" id="{7E5C490C-40B9-DA00-D0C6-C668C505CDEF}"/>
              </a:ext>
            </a:extLst>
          </p:cNvPr>
          <p:cNvSpPr txBox="1"/>
          <p:nvPr/>
        </p:nvSpPr>
        <p:spPr>
          <a:xfrm>
            <a:off x="7499864" y="5621431"/>
            <a:ext cx="1710725" cy="646331"/>
          </a:xfrm>
          <a:prstGeom prst="rect">
            <a:avLst/>
          </a:prstGeom>
          <a:noFill/>
        </p:spPr>
        <p:txBody>
          <a:bodyPr wrap="none" rtlCol="0">
            <a:spAutoFit/>
          </a:bodyPr>
          <a:lstStyle/>
          <a:p>
            <a:pPr algn="ctr"/>
            <a:r>
              <a:rPr lang="en-US" b="1" dirty="0">
                <a:latin typeface="Helvetica" pitchFamily="2" charset="0"/>
              </a:rPr>
              <a:t>Kaggle</a:t>
            </a:r>
            <a:endParaRPr lang="en-US" b="1" dirty="0">
              <a:latin typeface="Helvetica" pitchFamily="2" charset="0"/>
              <a:hlinkClick r:id="rId13"/>
            </a:endParaRPr>
          </a:p>
          <a:p>
            <a:pPr algn="ctr"/>
            <a:r>
              <a:rPr lang="en-US" b="1" dirty="0">
                <a:latin typeface="Helvetica" pitchFamily="2" charset="0"/>
                <a:hlinkClick r:id="rId13"/>
              </a:rPr>
              <a:t>Heart Disease</a:t>
            </a:r>
            <a:endParaRPr lang="en-US" b="1" dirty="0">
              <a:latin typeface="Helvetica" pitchFamily="2" charset="0"/>
            </a:endParaRPr>
          </a:p>
        </p:txBody>
      </p:sp>
      <p:pic>
        <p:nvPicPr>
          <p:cNvPr id="34" name="Graphic 33" descr="Users outline">
            <a:extLst>
              <a:ext uri="{FF2B5EF4-FFF2-40B4-BE49-F238E27FC236}">
                <a16:creationId xmlns:a16="http://schemas.microsoft.com/office/drawing/2014/main" id="{E53B5897-B2AD-A6AA-809D-53CEED88734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349872" y="4222632"/>
            <a:ext cx="800198" cy="800198"/>
          </a:xfrm>
          <a:prstGeom prst="rect">
            <a:avLst/>
          </a:prstGeom>
        </p:spPr>
      </p:pic>
      <p:sp>
        <p:nvSpPr>
          <p:cNvPr id="35" name="Content Placeholder 2">
            <a:extLst>
              <a:ext uri="{FF2B5EF4-FFF2-40B4-BE49-F238E27FC236}">
                <a16:creationId xmlns:a16="http://schemas.microsoft.com/office/drawing/2014/main" id="{57DDDDC3-DE02-C4A4-D994-0DB5DF8858C1}"/>
              </a:ext>
            </a:extLst>
          </p:cNvPr>
          <p:cNvSpPr txBox="1">
            <a:spLocks/>
          </p:cNvSpPr>
          <p:nvPr/>
        </p:nvSpPr>
        <p:spPr>
          <a:xfrm>
            <a:off x="2151706" y="5192950"/>
            <a:ext cx="3158767" cy="4321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lgn="ctr">
              <a:buFont typeface="Arial" pitchFamily="34" charset="0"/>
              <a:buNone/>
            </a:pPr>
            <a:r>
              <a:rPr lang="en-IN" sz="2200" b="1" dirty="0">
                <a:latin typeface="Helvetica" pitchFamily="2" charset="0"/>
              </a:rPr>
              <a:t>Age Group</a:t>
            </a:r>
          </a:p>
          <a:p>
            <a:pPr marL="0" indent="0" algn="just">
              <a:buFont typeface="Arial" pitchFamily="34" charset="0"/>
              <a:buNone/>
            </a:pPr>
            <a:endParaRPr lang="en-GB" sz="2200" dirty="0"/>
          </a:p>
        </p:txBody>
      </p:sp>
      <p:sp>
        <p:nvSpPr>
          <p:cNvPr id="36" name="TextBox 35">
            <a:extLst>
              <a:ext uri="{FF2B5EF4-FFF2-40B4-BE49-F238E27FC236}">
                <a16:creationId xmlns:a16="http://schemas.microsoft.com/office/drawing/2014/main" id="{C7CC3EB0-6220-E14D-382C-05A354004D34}"/>
              </a:ext>
            </a:extLst>
          </p:cNvPr>
          <p:cNvSpPr txBox="1"/>
          <p:nvPr/>
        </p:nvSpPr>
        <p:spPr>
          <a:xfrm>
            <a:off x="2775058" y="5621431"/>
            <a:ext cx="1912062" cy="646331"/>
          </a:xfrm>
          <a:prstGeom prst="rect">
            <a:avLst/>
          </a:prstGeom>
          <a:noFill/>
        </p:spPr>
        <p:txBody>
          <a:bodyPr wrap="none" rtlCol="0">
            <a:spAutoFit/>
          </a:bodyPr>
          <a:lstStyle/>
          <a:p>
            <a:pPr algn="ctr"/>
            <a:r>
              <a:rPr lang="en-US" b="1" dirty="0">
                <a:latin typeface="Helvetica" pitchFamily="2" charset="0"/>
              </a:rPr>
              <a:t>Between </a:t>
            </a:r>
          </a:p>
          <a:p>
            <a:pPr algn="ctr"/>
            <a:r>
              <a:rPr lang="en-US" b="1" dirty="0">
                <a:latin typeface="Helvetica" pitchFamily="2" charset="0"/>
              </a:rPr>
              <a:t>29 and 77 Years</a:t>
            </a:r>
          </a:p>
        </p:txBody>
      </p:sp>
    </p:spTree>
    <p:extLst>
      <p:ext uri="{BB962C8B-B14F-4D97-AF65-F5344CB8AC3E}">
        <p14:creationId xmlns:p14="http://schemas.microsoft.com/office/powerpoint/2010/main" val="192862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250"/>
                            </p:stCondLst>
                            <p:childTnLst>
                              <p:par>
                                <p:cTn id="9" presetID="2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250" fill="hold"/>
                                        <p:tgtEl>
                                          <p:spTgt spid="7"/>
                                        </p:tgtEl>
                                        <p:attrNameLst>
                                          <p:attrName>ppt_w</p:attrName>
                                        </p:attrNameLst>
                                      </p:cBhvr>
                                      <p:tavLst>
                                        <p:tav tm="0">
                                          <p:val>
                                            <p:fltVal val="0"/>
                                          </p:val>
                                        </p:tav>
                                        <p:tav tm="100000">
                                          <p:val>
                                            <p:strVal val="#ppt_w"/>
                                          </p:val>
                                        </p:tav>
                                      </p:tavLst>
                                    </p:anim>
                                    <p:anim calcmode="lin" valueType="num">
                                      <p:cBhvr>
                                        <p:cTn id="12" dur="250" fill="hold"/>
                                        <p:tgtEl>
                                          <p:spTgt spid="7"/>
                                        </p:tgtEl>
                                        <p:attrNameLst>
                                          <p:attrName>ppt_h</p:attrName>
                                        </p:attrNameLst>
                                      </p:cBhvr>
                                      <p:tavLst>
                                        <p:tav tm="0">
                                          <p:val>
                                            <p:fltVal val="0"/>
                                          </p:val>
                                        </p:tav>
                                        <p:tav tm="100000">
                                          <p:val>
                                            <p:strVal val="#ppt_h"/>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par>
                          <p:cTn id="17" fill="hold">
                            <p:stCondLst>
                              <p:cond delay="75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par>
                          <p:cTn id="21" fill="hold">
                            <p:stCondLst>
                              <p:cond delay="1000"/>
                            </p:stCondLst>
                            <p:childTnLst>
                              <p:par>
                                <p:cTn id="22" presetID="23" presetClass="entr" presetSubtype="16"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250" fill="hold"/>
                                        <p:tgtEl>
                                          <p:spTgt spid="10"/>
                                        </p:tgtEl>
                                        <p:attrNameLst>
                                          <p:attrName>ppt_w</p:attrName>
                                        </p:attrNameLst>
                                      </p:cBhvr>
                                      <p:tavLst>
                                        <p:tav tm="0">
                                          <p:val>
                                            <p:fltVal val="0"/>
                                          </p:val>
                                        </p:tav>
                                        <p:tav tm="100000">
                                          <p:val>
                                            <p:strVal val="#ppt_w"/>
                                          </p:val>
                                        </p:tav>
                                      </p:tavLst>
                                    </p:anim>
                                    <p:anim calcmode="lin" valueType="num">
                                      <p:cBhvr>
                                        <p:cTn id="25" dur="250" fill="hold"/>
                                        <p:tgtEl>
                                          <p:spTgt spid="10"/>
                                        </p:tgtEl>
                                        <p:attrNameLst>
                                          <p:attrName>ppt_h</p:attrName>
                                        </p:attrNameLst>
                                      </p:cBhvr>
                                      <p:tavLst>
                                        <p:tav tm="0">
                                          <p:val>
                                            <p:fltVal val="0"/>
                                          </p:val>
                                        </p:tav>
                                        <p:tav tm="100000">
                                          <p:val>
                                            <p:strVal val="#ppt_h"/>
                                          </p:val>
                                        </p:tav>
                                      </p:tavLst>
                                    </p:anim>
                                  </p:childTnLst>
                                </p:cTn>
                              </p:par>
                            </p:childTnLst>
                          </p:cTn>
                        </p:par>
                        <p:par>
                          <p:cTn id="26" fill="hold">
                            <p:stCondLst>
                              <p:cond delay="1250"/>
                            </p:stCondLst>
                            <p:childTnLst>
                              <p:par>
                                <p:cTn id="27" presetID="23" presetClass="entr" presetSubtype="16"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250" fill="hold"/>
                                        <p:tgtEl>
                                          <p:spTgt spid="11"/>
                                        </p:tgtEl>
                                        <p:attrNameLst>
                                          <p:attrName>ppt_w</p:attrName>
                                        </p:attrNameLst>
                                      </p:cBhvr>
                                      <p:tavLst>
                                        <p:tav tm="0">
                                          <p:val>
                                            <p:fltVal val="0"/>
                                          </p:val>
                                        </p:tav>
                                        <p:tav tm="100000">
                                          <p:val>
                                            <p:strVal val="#ppt_w"/>
                                          </p:val>
                                        </p:tav>
                                      </p:tavLst>
                                    </p:anim>
                                    <p:anim calcmode="lin" valueType="num">
                                      <p:cBhvr>
                                        <p:cTn id="30" dur="250" fill="hold"/>
                                        <p:tgtEl>
                                          <p:spTgt spid="11"/>
                                        </p:tgtEl>
                                        <p:attrNameLst>
                                          <p:attrName>ppt_h</p:attrName>
                                        </p:attrNameLst>
                                      </p:cBhvr>
                                      <p:tavLst>
                                        <p:tav tm="0">
                                          <p:val>
                                            <p:fltVal val="0"/>
                                          </p:val>
                                        </p:tav>
                                        <p:tav tm="100000">
                                          <p:val>
                                            <p:strVal val="#ppt_h"/>
                                          </p:val>
                                        </p:tav>
                                      </p:tavLst>
                                    </p:anim>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250"/>
                                        <p:tgtEl>
                                          <p:spTgt spid="12"/>
                                        </p:tgtEl>
                                      </p:cBhvr>
                                    </p:animEffect>
                                  </p:childTnLst>
                                </p:cTn>
                              </p:par>
                            </p:childTnLst>
                          </p:cTn>
                        </p:par>
                        <p:par>
                          <p:cTn id="35" fill="hold">
                            <p:stCondLst>
                              <p:cond delay="1750"/>
                            </p:stCondLst>
                            <p:childTnLst>
                              <p:par>
                                <p:cTn id="36" presetID="23" presetClass="entr" presetSubtype="16"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250" fill="hold"/>
                                        <p:tgtEl>
                                          <p:spTgt spid="13"/>
                                        </p:tgtEl>
                                        <p:attrNameLst>
                                          <p:attrName>ppt_w</p:attrName>
                                        </p:attrNameLst>
                                      </p:cBhvr>
                                      <p:tavLst>
                                        <p:tav tm="0">
                                          <p:val>
                                            <p:fltVal val="0"/>
                                          </p:val>
                                        </p:tav>
                                        <p:tav tm="100000">
                                          <p:val>
                                            <p:strVal val="#ppt_w"/>
                                          </p:val>
                                        </p:tav>
                                      </p:tavLst>
                                    </p:anim>
                                    <p:anim calcmode="lin" valueType="num">
                                      <p:cBhvr>
                                        <p:cTn id="39" dur="250" fill="hold"/>
                                        <p:tgtEl>
                                          <p:spTgt spid="13"/>
                                        </p:tgtEl>
                                        <p:attrNameLst>
                                          <p:attrName>ppt_h</p:attrName>
                                        </p:attrNameLst>
                                      </p:cBhvr>
                                      <p:tavLst>
                                        <p:tav tm="0">
                                          <p:val>
                                            <p:fltVal val="0"/>
                                          </p:val>
                                        </p:tav>
                                        <p:tav tm="100000">
                                          <p:val>
                                            <p:strVal val="#ppt_h"/>
                                          </p:val>
                                        </p:tav>
                                      </p:tavLst>
                                    </p:anim>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250"/>
                                        <p:tgtEl>
                                          <p:spTgt spid="15"/>
                                        </p:tgtEl>
                                      </p:cBhvr>
                                    </p:animEffect>
                                  </p:childTnLst>
                                </p:cTn>
                              </p:par>
                            </p:childTnLst>
                          </p:cTn>
                        </p:par>
                        <p:par>
                          <p:cTn id="44" fill="hold">
                            <p:stCondLst>
                              <p:cond delay="225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2" grpId="0" animBg="1"/>
      <p:bldP spid="15"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2B3A8-B232-FEA3-D9F4-5612FA672899}"/>
              </a:ext>
            </a:extLst>
          </p:cNvPr>
          <p:cNvSpPr>
            <a:spLocks noGrp="1"/>
          </p:cNvSpPr>
          <p:nvPr>
            <p:ph type="title"/>
          </p:nvPr>
        </p:nvSpPr>
        <p:spPr>
          <a:xfrm>
            <a:off x="8616280" y="1676400"/>
            <a:ext cx="3932237" cy="1752600"/>
          </a:xfrm>
        </p:spPr>
        <p:txBody>
          <a:bodyPr anchor="b">
            <a:normAutofit/>
          </a:bodyPr>
          <a:lstStyle/>
          <a:p>
            <a:r>
              <a:rPr lang="en-US" dirty="0"/>
              <a:t>Variables</a:t>
            </a:r>
          </a:p>
        </p:txBody>
      </p:sp>
      <p:sp>
        <p:nvSpPr>
          <p:cNvPr id="3" name="Content Placeholder 2">
            <a:extLst>
              <a:ext uri="{FF2B5EF4-FFF2-40B4-BE49-F238E27FC236}">
                <a16:creationId xmlns:a16="http://schemas.microsoft.com/office/drawing/2014/main" id="{E352E350-4D02-BFB9-5F79-14CBC4E551A9}"/>
              </a:ext>
            </a:extLst>
          </p:cNvPr>
          <p:cNvSpPr>
            <a:spLocks noGrp="1"/>
          </p:cNvSpPr>
          <p:nvPr>
            <p:ph idx="1"/>
          </p:nvPr>
        </p:nvSpPr>
        <p:spPr>
          <a:xfrm>
            <a:off x="609600" y="457201"/>
            <a:ext cx="5943600" cy="5943600"/>
          </a:xfrm>
        </p:spPr>
        <p:txBody>
          <a:bodyPr>
            <a:noAutofit/>
          </a:bodyPr>
          <a:lstStyle/>
          <a:p>
            <a:pPr>
              <a:buFont typeface="Wingdings" pitchFamily="2" charset="2"/>
              <a:buChar char="§"/>
            </a:pPr>
            <a:r>
              <a:rPr lang="en-US" sz="1400" b="1" dirty="0"/>
              <a:t>age: Age of Patient</a:t>
            </a:r>
          </a:p>
          <a:p>
            <a:pPr>
              <a:buFont typeface="Wingdings" pitchFamily="2" charset="2"/>
              <a:buChar char="§"/>
            </a:pPr>
            <a:r>
              <a:rPr lang="en-US" sz="1400" b="1" dirty="0"/>
              <a:t>sex: Sex of Patient</a:t>
            </a:r>
          </a:p>
          <a:p>
            <a:pPr>
              <a:buFont typeface="Wingdings" pitchFamily="2" charset="2"/>
              <a:buChar char="§"/>
            </a:pPr>
            <a:r>
              <a:rPr lang="en-US" sz="1400" b="1" dirty="0"/>
              <a:t>exang: exercise included angina ( 1 = yes, 0 = no )</a:t>
            </a:r>
          </a:p>
          <a:p>
            <a:pPr>
              <a:buFont typeface="Wingdings" pitchFamily="2" charset="2"/>
              <a:buChar char="§"/>
            </a:pPr>
            <a:r>
              <a:rPr lang="en-US" sz="1400" b="1" dirty="0"/>
              <a:t>ca: number of major vessels (0-3)</a:t>
            </a:r>
          </a:p>
          <a:p>
            <a:pPr>
              <a:buFont typeface="Wingdings" pitchFamily="2" charset="2"/>
              <a:buChar char="§"/>
            </a:pPr>
            <a:r>
              <a:rPr lang="en-US" sz="1400" b="1" dirty="0"/>
              <a:t>cp: chest pain type ( 1: typical angina,2: atypical,3: non-anginal,4: symptomatic)</a:t>
            </a:r>
          </a:p>
          <a:p>
            <a:pPr>
              <a:buFont typeface="Wingdings" pitchFamily="2" charset="2"/>
              <a:buChar char="§"/>
            </a:pPr>
            <a:r>
              <a:rPr lang="en-US" sz="1400" b="1" dirty="0"/>
              <a:t>trbps: resting blood pressure</a:t>
            </a:r>
          </a:p>
          <a:p>
            <a:pPr>
              <a:buFont typeface="Wingdings" pitchFamily="2" charset="2"/>
              <a:buChar char="§"/>
            </a:pPr>
            <a:r>
              <a:rPr lang="en-US" sz="1400" b="1" dirty="0"/>
              <a:t>chol: cholesterol</a:t>
            </a:r>
          </a:p>
          <a:p>
            <a:pPr>
              <a:buFont typeface="Wingdings" pitchFamily="2" charset="2"/>
              <a:buChar char="§"/>
            </a:pPr>
            <a:r>
              <a:rPr lang="en-US" sz="1400" b="1" dirty="0"/>
              <a:t>fbs: fasting blood sugar</a:t>
            </a:r>
          </a:p>
          <a:p>
            <a:pPr>
              <a:buFont typeface="Wingdings" pitchFamily="2" charset="2"/>
              <a:buChar char="§"/>
            </a:pPr>
            <a:r>
              <a:rPr lang="en-US" sz="1400" b="1" dirty="0"/>
              <a:t>Oldpeak (ST Depression induced by exercise relative to rest)</a:t>
            </a:r>
          </a:p>
          <a:p>
            <a:pPr>
              <a:buFont typeface="Wingdings" pitchFamily="2" charset="2"/>
              <a:buChar char="§"/>
            </a:pPr>
            <a:r>
              <a:rPr lang="en-US" sz="1400" b="1" dirty="0"/>
              <a:t>Slp (speech language pathology)</a:t>
            </a:r>
          </a:p>
          <a:p>
            <a:pPr>
              <a:buFont typeface="Wingdings" pitchFamily="2" charset="2"/>
              <a:buChar char="§"/>
            </a:pPr>
            <a:r>
              <a:rPr lang="en-US" sz="1400" b="1" dirty="0"/>
              <a:t>Thall (Thallasemia)</a:t>
            </a:r>
          </a:p>
          <a:p>
            <a:pPr>
              <a:buFont typeface="Wingdings" pitchFamily="2" charset="2"/>
              <a:buChar char="§"/>
            </a:pPr>
            <a:r>
              <a:rPr lang="en-US" sz="1400" b="1" dirty="0"/>
              <a:t>rest_ecg: resting electrographic results (0,1,2)</a:t>
            </a:r>
          </a:p>
          <a:p>
            <a:pPr>
              <a:buFont typeface="Wingdings" pitchFamily="2" charset="2"/>
              <a:buChar char="§"/>
            </a:pPr>
            <a:r>
              <a:rPr lang="en-US" sz="1400" b="1" dirty="0"/>
              <a:t>thalach: maximum heart rate achieved</a:t>
            </a:r>
          </a:p>
          <a:p>
            <a:pPr>
              <a:buFont typeface="Wingdings" pitchFamily="2" charset="2"/>
              <a:buChar char="§"/>
            </a:pPr>
            <a:r>
              <a:rPr lang="en-US" sz="1400" b="1" dirty="0"/>
              <a:t>target: (0: less chance of heart_attack, 1: more chance of heart attack)</a:t>
            </a:r>
          </a:p>
        </p:txBody>
      </p:sp>
    </p:spTree>
    <p:extLst>
      <p:ext uri="{BB962C8B-B14F-4D97-AF65-F5344CB8AC3E}">
        <p14:creationId xmlns:p14="http://schemas.microsoft.com/office/powerpoint/2010/main" val="366180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5085184"/>
            <a:ext cx="7772400" cy="873124"/>
          </a:xfrm>
        </p:spPr>
        <p:txBody>
          <a:bodyPr rtlCol="0"/>
          <a:lstStyle/>
          <a:p>
            <a:pPr rtl="0"/>
            <a:r>
              <a:rPr lang="en-GB" dirty="0"/>
              <a:t>Literature Review</a:t>
            </a:r>
          </a:p>
        </p:txBody>
      </p:sp>
      <p:pic>
        <p:nvPicPr>
          <p:cNvPr id="5" name="Graphic 4" descr="Document with solid fill">
            <a:extLst>
              <a:ext uri="{FF2B5EF4-FFF2-40B4-BE49-F238E27FC236}">
                <a16:creationId xmlns:a16="http://schemas.microsoft.com/office/drawing/2014/main" id="{832695B8-F859-BE8E-7185-7DF81BCA11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360" y="404664"/>
            <a:ext cx="4896544" cy="4896544"/>
          </a:xfrm>
          <a:prstGeom prst="rect">
            <a:avLst/>
          </a:prstGeom>
        </p:spPr>
      </p:pic>
    </p:spTree>
    <p:extLst>
      <p:ext uri="{BB962C8B-B14F-4D97-AF65-F5344CB8AC3E}">
        <p14:creationId xmlns:p14="http://schemas.microsoft.com/office/powerpoint/2010/main" val="414927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dirty="0"/>
              <a:t>PAPER – 1</a:t>
            </a:r>
          </a:p>
        </p:txBody>
      </p:sp>
      <p:sp>
        <p:nvSpPr>
          <p:cNvPr id="5" name="TextBox 4">
            <a:extLst>
              <a:ext uri="{FF2B5EF4-FFF2-40B4-BE49-F238E27FC236}">
                <a16:creationId xmlns:a16="http://schemas.microsoft.com/office/drawing/2014/main" id="{C3CF80F3-5834-D431-F538-7565E55B320A}"/>
              </a:ext>
            </a:extLst>
          </p:cNvPr>
          <p:cNvSpPr txBox="1"/>
          <p:nvPr/>
        </p:nvSpPr>
        <p:spPr>
          <a:xfrm>
            <a:off x="881100" y="1628800"/>
            <a:ext cx="10429800" cy="5047536"/>
          </a:xfrm>
          <a:prstGeom prst="rect">
            <a:avLst/>
          </a:prstGeom>
          <a:noFill/>
        </p:spPr>
        <p:txBody>
          <a:bodyPr wrap="square">
            <a:spAutoFit/>
          </a:bodyPr>
          <a:lstStyle/>
          <a:p>
            <a:pPr algn="ctr"/>
            <a:r>
              <a:rPr lang="en-CA" b="1" u="sng" dirty="0">
                <a:latin typeface="Helvetica" pitchFamily="2" charset="0"/>
                <a:hlinkClick r:id="rId3"/>
              </a:rPr>
              <a:t>Linear discriminant analysis and principal component analysis to predict coronary artery disease</a:t>
            </a:r>
            <a:endParaRPr lang="en-CA" b="1" u="sng" dirty="0">
              <a:latin typeface="Helvetica" pitchFamily="2" charset="0"/>
            </a:endParaRPr>
          </a:p>
          <a:p>
            <a:pPr algn="ctr"/>
            <a:endParaRPr lang="en-CA" sz="1400" b="1" u="sng" dirty="0">
              <a:latin typeface="Helvetica" pitchFamily="2" charset="0"/>
            </a:endParaRPr>
          </a:p>
          <a:p>
            <a:pPr algn="just"/>
            <a:r>
              <a:rPr lang="en-CA" sz="1500" b="1" kern="0" dirty="0">
                <a:solidFill>
                  <a:srgbClr val="000000"/>
                </a:solidFill>
                <a:effectLst/>
                <a:latin typeface="Helvetica" pitchFamily="2" charset="0"/>
                <a:ea typeface="Calibri" panose="020F0502020204030204" pitchFamily="34" charset="0"/>
                <a:cs typeface="Times New Roman" panose="02020603050405020304" pitchFamily="18" charset="0"/>
              </a:rPr>
              <a:t>This paper is analyzing a dataset for coronary artery disease which is the most chronic disease in the modern world. This paper emphasizes on the fact that different articles have exploited data mining where researchers like </a:t>
            </a:r>
            <a:r>
              <a:rPr lang="en-CA" sz="1500" b="1" kern="0" dirty="0" err="1">
                <a:solidFill>
                  <a:srgbClr val="000000"/>
                </a:solidFill>
                <a:effectLst/>
                <a:latin typeface="Helvetica" pitchFamily="2" charset="0"/>
                <a:ea typeface="Calibri" panose="020F0502020204030204" pitchFamily="34" charset="0"/>
                <a:cs typeface="Times New Roman" panose="02020603050405020304" pitchFamily="18" charset="0"/>
              </a:rPr>
              <a:t>Shouman</a:t>
            </a:r>
            <a:r>
              <a:rPr lang="en-CA" sz="1500" b="1" kern="0" dirty="0">
                <a:solidFill>
                  <a:srgbClr val="000000"/>
                </a:solidFill>
                <a:effectLst/>
                <a:latin typeface="Helvetica" pitchFamily="2" charset="0"/>
                <a:ea typeface="Calibri" panose="020F0502020204030204" pitchFamily="34" charset="0"/>
                <a:cs typeface="Times New Roman" panose="02020603050405020304" pitchFamily="18" charset="0"/>
              </a:rPr>
              <a:t> et al, have preferred K-NN whereas </a:t>
            </a:r>
            <a:r>
              <a:rPr lang="en-CA" sz="1500" b="1" kern="0" dirty="0" err="1">
                <a:solidFill>
                  <a:srgbClr val="000000"/>
                </a:solidFill>
                <a:effectLst/>
                <a:latin typeface="Helvetica" pitchFamily="2" charset="0"/>
                <a:ea typeface="Calibri" panose="020F0502020204030204" pitchFamily="34" charset="0"/>
                <a:cs typeface="Times New Roman" panose="02020603050405020304" pitchFamily="18" charset="0"/>
              </a:rPr>
              <a:t>Chaurasia</a:t>
            </a:r>
            <a:r>
              <a:rPr lang="en-CA" sz="1500" b="1" kern="0" dirty="0">
                <a:solidFill>
                  <a:srgbClr val="000000"/>
                </a:solidFill>
                <a:effectLst/>
                <a:latin typeface="Helvetica" pitchFamily="2" charset="0"/>
                <a:ea typeface="Calibri" panose="020F0502020204030204" pitchFamily="34" charset="0"/>
                <a:cs typeface="Times New Roman" panose="02020603050405020304" pitchFamily="18" charset="0"/>
              </a:rPr>
              <a:t> et al. have used decision trees for their analysis. Other studies highlighted LDA, and some studies go with the combination of PCA and LDA. In this paper, authors have applied supervised data mining technique over 10,265 patients for Coronary artery disease.</a:t>
            </a:r>
          </a:p>
          <a:p>
            <a:pPr algn="just"/>
            <a:endParaRPr lang="en-CA" sz="1500" b="1" kern="0" dirty="0">
              <a:solidFill>
                <a:srgbClr val="000000"/>
              </a:solidFill>
              <a:latin typeface="Helvetica" pitchFamily="2" charset="0"/>
              <a:ea typeface="Times New Roman" panose="02020603050405020304" pitchFamily="18" charset="0"/>
              <a:cs typeface="Times New Roman" panose="02020603050405020304" pitchFamily="18" charset="0"/>
            </a:endParaRPr>
          </a:p>
          <a:p>
            <a:pPr algn="just"/>
            <a:r>
              <a:rPr lang="en-CA" sz="1500" b="1" dirty="0">
                <a:effectLst/>
                <a:latin typeface="Helvetica" pitchFamily="2" charset="0"/>
                <a:ea typeface="Calibri" panose="020F0502020204030204" pitchFamily="34" charset="0"/>
                <a:cs typeface="Times New Roman" panose="02020603050405020304" pitchFamily="18" charset="0"/>
              </a:rPr>
              <a:t>When researchers gather the data from patients admitted to the department of advanced biomedical sciences. This analysis was implemented in two different ways. Firstly, LDA was performed and then PCA and LDA together and when key scores like accuracy, precision, recall were found better in the latter case. The quality of the data is significantly connected with the analysis's findings, with lower scores indicating lower-quality data. Its application in healthcare facilities to assist clinicians with decision-making would be encouraged by increasing the scores obtained using the LDA and PCA algorithms. Researchers also realized that the quality of the data and other limitation with the pre-processing pipeline. At the end, researchers put emphasis on the fact that PCA needs further investigation.</a:t>
            </a:r>
            <a:endParaRPr lang="en-IN" sz="1500" b="1" dirty="0">
              <a:effectLst/>
              <a:latin typeface="Helvetica" pitchFamily="2" charset="0"/>
              <a:ea typeface="Calibri" panose="020F0502020204030204" pitchFamily="34" charset="0"/>
              <a:cs typeface="Times New Roman" panose="02020603050405020304" pitchFamily="18" charset="0"/>
            </a:endParaRPr>
          </a:p>
          <a:p>
            <a:pPr algn="just"/>
            <a:r>
              <a:rPr lang="en-CA" sz="1500" b="1" dirty="0">
                <a:effectLst/>
                <a:latin typeface="Helvetica" pitchFamily="2" charset="0"/>
                <a:ea typeface="Calibri" panose="020F0502020204030204" pitchFamily="34" charset="0"/>
                <a:cs typeface="Times New Roman" panose="02020603050405020304" pitchFamily="18" charset="0"/>
              </a:rPr>
              <a:t> </a:t>
            </a:r>
            <a:endParaRPr lang="en-IN" sz="1500" b="1" dirty="0">
              <a:effectLst/>
              <a:latin typeface="Helvetica" pitchFamily="2" charset="0"/>
              <a:ea typeface="Calibri" panose="020F0502020204030204" pitchFamily="34" charset="0"/>
              <a:cs typeface="Times New Roman" panose="02020603050405020304" pitchFamily="18" charset="0"/>
            </a:endParaRPr>
          </a:p>
          <a:p>
            <a:pPr algn="just"/>
            <a:r>
              <a:rPr lang="en-CA" sz="1500" b="1" dirty="0">
                <a:effectLst/>
                <a:latin typeface="Helvetica" pitchFamily="2" charset="0"/>
                <a:ea typeface="Calibri" panose="020F0502020204030204" pitchFamily="34" charset="0"/>
                <a:cs typeface="Times New Roman" panose="02020603050405020304" pitchFamily="18" charset="0"/>
              </a:rPr>
              <a:t>In the future, PCA could be used in other healthcare settings to reduce the number of features while supplying "new ones" (principal components) that are just as valid as the original ones.</a:t>
            </a:r>
            <a:endParaRPr lang="en-IN" sz="1500" b="1" dirty="0">
              <a:effectLst/>
              <a:latin typeface="Helvetica" pitchFamily="2" charset="0"/>
              <a:ea typeface="Calibri" panose="020F0502020204030204" pitchFamily="34" charset="0"/>
              <a:cs typeface="Times New Roman" panose="02020603050405020304" pitchFamily="18" charset="0"/>
            </a:endParaRPr>
          </a:p>
          <a:p>
            <a:pPr algn="just"/>
            <a:endParaRPr lang="en-IN" sz="1700" b="1" dirty="0">
              <a:effectLst/>
              <a:latin typeface="Helvetica" pitchFamily="2" charset="0"/>
              <a:ea typeface="Times New Roman" panose="02020603050405020304" pitchFamily="18" charset="0"/>
            </a:endParaRPr>
          </a:p>
        </p:txBody>
      </p:sp>
    </p:spTree>
    <p:extLst>
      <p:ext uri="{BB962C8B-B14F-4D97-AF65-F5344CB8AC3E}">
        <p14:creationId xmlns:p14="http://schemas.microsoft.com/office/powerpoint/2010/main" val="20137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dirty="0"/>
              <a:t>PAPER – 2</a:t>
            </a:r>
          </a:p>
        </p:txBody>
      </p:sp>
      <p:sp>
        <p:nvSpPr>
          <p:cNvPr id="5" name="TextBox 4">
            <a:extLst>
              <a:ext uri="{FF2B5EF4-FFF2-40B4-BE49-F238E27FC236}">
                <a16:creationId xmlns:a16="http://schemas.microsoft.com/office/drawing/2014/main" id="{C3CF80F3-5834-D431-F538-7565E55B320A}"/>
              </a:ext>
            </a:extLst>
          </p:cNvPr>
          <p:cNvSpPr txBox="1"/>
          <p:nvPr/>
        </p:nvSpPr>
        <p:spPr>
          <a:xfrm>
            <a:off x="767408" y="1628800"/>
            <a:ext cx="10429800" cy="5078313"/>
          </a:xfrm>
          <a:prstGeom prst="rect">
            <a:avLst/>
          </a:prstGeom>
          <a:noFill/>
        </p:spPr>
        <p:txBody>
          <a:bodyPr wrap="square">
            <a:spAutoFit/>
          </a:bodyPr>
          <a:lstStyle/>
          <a:p>
            <a:pPr algn="ctr"/>
            <a:r>
              <a:rPr lang="en-CA" b="1" i="0" u="sng" strike="noStrike" dirty="0">
                <a:effectLst/>
                <a:latin typeface="Helvetica" pitchFamily="2" charset="0"/>
                <a:hlinkClick r:id="rId3"/>
              </a:rPr>
              <a:t>Principal Component Analysis based on data characteristics for dimensionality reduction of ECG recordings in arrhythmia classification</a:t>
            </a:r>
            <a:endParaRPr lang="en-CA" b="1" i="0" u="sng" strike="noStrike" dirty="0">
              <a:effectLst/>
              <a:latin typeface="Helvetica" pitchFamily="2" charset="0"/>
            </a:endParaRPr>
          </a:p>
          <a:p>
            <a:pPr algn="just"/>
            <a:endParaRPr lang="en-CA" sz="1400" kern="0" dirty="0">
              <a:solidFill>
                <a:srgbClr val="000000"/>
              </a:solidFill>
              <a:latin typeface="Helvetica" pitchFamily="2" charset="0"/>
              <a:cs typeface="Times New Roman" panose="02020603050405020304" pitchFamily="18" charset="0"/>
            </a:endParaRPr>
          </a:p>
          <a:p>
            <a:pPr algn="just"/>
            <a:r>
              <a:rPr lang="en-CA" sz="1500" b="1" kern="0" dirty="0">
                <a:solidFill>
                  <a:srgbClr val="000000"/>
                </a:solidFill>
                <a:latin typeface="Helvetica" pitchFamily="2" charset="0"/>
                <a:cs typeface="Times New Roman" panose="02020603050405020304" pitchFamily="18" charset="0"/>
              </a:rPr>
              <a:t>The computerization of heart disease diagnostics is becoming increasingly crucial due to the heart disease epidemic. Cardiac arrhythmias are among the most widespread heart conditions. ECG measurements of the heart's activity are typically used to diagnose it, and the data are then gathered as multidimensional medical datasets. Their analysis, storage, and information extraction, however, become extremely challenging problems. </a:t>
            </a:r>
          </a:p>
          <a:p>
            <a:pPr algn="just"/>
            <a:endParaRPr lang="en-CA" sz="1500" b="1" kern="0" dirty="0">
              <a:solidFill>
                <a:srgbClr val="000000"/>
              </a:solidFill>
              <a:latin typeface="Helvetica" pitchFamily="2" charset="0"/>
              <a:cs typeface="Times New Roman" panose="02020603050405020304" pitchFamily="18" charset="0"/>
            </a:endParaRPr>
          </a:p>
          <a:p>
            <a:pPr algn="just"/>
            <a:r>
              <a:rPr lang="en-CA" sz="1500" b="1" kern="0" dirty="0">
                <a:solidFill>
                  <a:srgbClr val="000000"/>
                </a:solidFill>
                <a:latin typeface="Helvetica" pitchFamily="2" charset="0"/>
                <a:cs typeface="Times New Roman" panose="02020603050405020304" pitchFamily="18" charset="0"/>
              </a:rPr>
              <a:t>The process of data interpretation is largely gone by feature reduction, which also makes it possible to conserve storage and resources. Researchers have analysed the feature extraction and feature selection techniques but realized mostly are based on PCA and FA. PCA, will reduce the features and in this thesis, </a:t>
            </a:r>
            <a:r>
              <a:rPr lang="en-CA" sz="1500" b="1" kern="0" dirty="0" err="1">
                <a:solidFill>
                  <a:srgbClr val="000000"/>
                </a:solidFill>
                <a:latin typeface="Helvetica" pitchFamily="2" charset="0"/>
                <a:cs typeface="Times New Roman" panose="02020603050405020304" pitchFamily="18" charset="0"/>
              </a:rPr>
              <a:t>ig</a:t>
            </a:r>
            <a:r>
              <a:rPr lang="en-CA" sz="1500" b="1" kern="0" dirty="0">
                <a:solidFill>
                  <a:srgbClr val="000000"/>
                </a:solidFill>
                <a:latin typeface="Helvetica" pitchFamily="2" charset="0"/>
                <a:cs typeface="Times New Roman" panose="02020603050405020304" pitchFamily="18" charset="0"/>
              </a:rPr>
              <a:t>-PCA (in-group PCA) is used on the “Arrhythmia” dataset from UCI repository. </a:t>
            </a:r>
          </a:p>
          <a:p>
            <a:pPr algn="just"/>
            <a:endParaRPr lang="en-US" sz="1500" b="1" kern="0" dirty="0">
              <a:solidFill>
                <a:srgbClr val="000000"/>
              </a:solidFill>
              <a:latin typeface="Helvetica" pitchFamily="2" charset="0"/>
              <a:cs typeface="Times New Roman" panose="02020603050405020304" pitchFamily="18" charset="0"/>
            </a:endParaRPr>
          </a:p>
          <a:p>
            <a:pPr algn="just"/>
            <a:r>
              <a:rPr lang="en-CA" sz="1500" b="1" kern="0" dirty="0">
                <a:solidFill>
                  <a:srgbClr val="000000"/>
                </a:solidFill>
                <a:latin typeface="Helvetica" pitchFamily="2" charset="0"/>
                <a:cs typeface="Times New Roman" panose="02020603050405020304" pitchFamily="18" charset="0"/>
              </a:rPr>
              <a:t>This research paper has applied in-group PCA to improve handling the ECG recordings in the medical field, specifically arrhythmia classification where it comes with multidimensional data. Then Researchers assumes that dataset can be divided into subgroups with similar characteristics and then subjected to PCA. And as </a:t>
            </a:r>
            <a:r>
              <a:rPr lang="en-CA" sz="1500" b="1" kern="0" dirty="0" err="1">
                <a:solidFill>
                  <a:srgbClr val="000000"/>
                </a:solidFill>
                <a:latin typeface="Helvetica" pitchFamily="2" charset="0"/>
                <a:cs typeface="Times New Roman" panose="02020603050405020304" pitchFamily="18" charset="0"/>
              </a:rPr>
              <a:t>ig</a:t>
            </a:r>
            <a:r>
              <a:rPr lang="en-CA" sz="1500" b="1" kern="0" dirty="0">
                <a:solidFill>
                  <a:srgbClr val="000000"/>
                </a:solidFill>
                <a:latin typeface="Helvetica" pitchFamily="2" charset="0"/>
                <a:cs typeface="Times New Roman" panose="02020603050405020304" pitchFamily="18" charset="0"/>
              </a:rPr>
              <a:t>-PCA has outperformed base PCA in terms of classification accuracy. Researchers have also mentioned that each medical study has its own design and data structure and hence there is no universal statistical method that can deal with all kinds.</a:t>
            </a:r>
          </a:p>
          <a:p>
            <a:pPr algn="just"/>
            <a:endParaRPr lang="en-US" sz="1700" kern="0" dirty="0">
              <a:solidFill>
                <a:srgbClr val="000000"/>
              </a:solidFill>
              <a:latin typeface="Helvetica" pitchFamily="2" charset="0"/>
              <a:cs typeface="Times New Roman" panose="02020603050405020304" pitchFamily="18" charset="0"/>
            </a:endParaRPr>
          </a:p>
          <a:p>
            <a:pPr algn="just"/>
            <a:endParaRPr lang="en-IN" sz="1700" b="1" dirty="0">
              <a:effectLst/>
              <a:latin typeface="Helvetica" pitchFamily="2" charset="0"/>
              <a:ea typeface="Times New Roman" panose="02020603050405020304" pitchFamily="18" charset="0"/>
            </a:endParaRPr>
          </a:p>
        </p:txBody>
      </p:sp>
    </p:spTree>
    <p:extLst>
      <p:ext uri="{BB962C8B-B14F-4D97-AF65-F5344CB8AC3E}">
        <p14:creationId xmlns:p14="http://schemas.microsoft.com/office/powerpoint/2010/main" val="41159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5013176"/>
            <a:ext cx="7772400" cy="873124"/>
          </a:xfrm>
        </p:spPr>
        <p:txBody>
          <a:bodyPr rtlCol="0"/>
          <a:lstStyle/>
          <a:p>
            <a:pPr rtl="0"/>
            <a:r>
              <a:rPr lang="en-GB" dirty="0"/>
              <a:t>Exploratory Data Analysis</a:t>
            </a:r>
          </a:p>
        </p:txBody>
      </p:sp>
      <p:pic>
        <p:nvPicPr>
          <p:cNvPr id="5" name="Graphic 4" descr="Right And Left Brain with solid fill">
            <a:extLst>
              <a:ext uri="{FF2B5EF4-FFF2-40B4-BE49-F238E27FC236}">
                <a16:creationId xmlns:a16="http://schemas.microsoft.com/office/drawing/2014/main" id="{366ECCC5-DB4A-CD50-E389-ED64D5B58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3392" y="476672"/>
            <a:ext cx="4824536" cy="4824536"/>
          </a:xfrm>
          <a:prstGeom prst="rect">
            <a:avLst/>
          </a:prstGeom>
        </p:spPr>
      </p:pic>
    </p:spTree>
    <p:extLst>
      <p:ext uri="{BB962C8B-B14F-4D97-AF65-F5344CB8AC3E}">
        <p14:creationId xmlns:p14="http://schemas.microsoft.com/office/powerpoint/2010/main" val="353771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5047_TF02901024.potx" id="{EBA6CA3D-6EC7-463F-AA0F-FFAF2438C800}" vid="{A92DF10D-038C-47BE-96E7-5D4D8DFD2099}"/>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themeOverride>
</file>

<file path=docProps/app.xml><?xml version="1.0" encoding="utf-8"?>
<Properties xmlns="http://schemas.openxmlformats.org/officeDocument/2006/extended-properties" xmlns:vt="http://schemas.openxmlformats.org/officeDocument/2006/docPropsVTypes">
  <Template/>
  <TotalTime>5348</TotalTime>
  <Words>1544</Words>
  <Application>Microsoft Macintosh PowerPoint</Application>
  <PresentationFormat>Widescreen</PresentationFormat>
  <Paragraphs>183</Paragraphs>
  <Slides>31</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 Light</vt:lpstr>
      <vt:lpstr>Franklin Gothic Medium</vt:lpstr>
      <vt:lpstr>Helvetica</vt:lpstr>
      <vt:lpstr>Wingdings</vt:lpstr>
      <vt:lpstr>Medical Design 16x9</vt:lpstr>
      <vt:lpstr>Dimension Reduction on Heart Disease</vt:lpstr>
      <vt:lpstr>ABOUT</vt:lpstr>
      <vt:lpstr>Objective</vt:lpstr>
      <vt:lpstr>DATASET</vt:lpstr>
      <vt:lpstr>Variables</vt:lpstr>
      <vt:lpstr>Literature Review</vt:lpstr>
      <vt:lpstr>PAPER – 1</vt:lpstr>
      <vt:lpstr>PAPER – 2</vt:lpstr>
      <vt:lpstr>Exploratory Data Analysis</vt:lpstr>
      <vt:lpstr>PowerPoint Presentation</vt:lpstr>
      <vt:lpstr>PowerPoint Presentation</vt:lpstr>
      <vt:lpstr>PowerPoint Presentation</vt:lpstr>
      <vt:lpstr>PowerPoint Presentation</vt:lpstr>
      <vt:lpstr>Dimension Reduction</vt:lpstr>
      <vt:lpstr>CORRESPONDANCE ANALYSIS</vt:lpstr>
      <vt:lpstr>PowerPoint Presentation</vt:lpstr>
      <vt:lpstr>PowerPoint Presentation</vt:lpstr>
      <vt:lpstr>PowerPoint Presentation</vt:lpstr>
      <vt:lpstr>PowerPoint Presentation</vt:lpstr>
      <vt:lpstr>PowerPoint Presentation</vt:lpstr>
      <vt:lpstr>PRINCIPAL COMPONENT ANALYSIS (PCA)</vt:lpstr>
      <vt:lpstr>PowerPoint Presentation</vt:lpstr>
      <vt:lpstr>PowerPoint Presentation</vt:lpstr>
      <vt:lpstr>PowerPoint Presentation</vt:lpstr>
      <vt:lpstr>FACTOR ANALYSIS</vt:lpstr>
      <vt:lpstr>PowerPoint Presentation</vt:lpstr>
      <vt:lpstr>PowerPoint Presentation</vt:lpstr>
      <vt:lpstr>LINEAR DISCRIMINANT ANALYSIS</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Dimension Reduction on Heart Disease</dc:title>
  <dc:creator>Rushil Sehgal</dc:creator>
  <cp:lastModifiedBy>Rushil Sehgal</cp:lastModifiedBy>
  <cp:revision>28</cp:revision>
  <dcterms:created xsi:type="dcterms:W3CDTF">2022-11-24T00:01:18Z</dcterms:created>
  <dcterms:modified xsi:type="dcterms:W3CDTF">2023-11-22T02:44:14Z</dcterms:modified>
</cp:coreProperties>
</file>